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2"/>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 id="453" r:id="rId104"/>
    <p:sldId id="452"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70" r:id="rId121"/>
    <p:sldId id="471" r:id="rId122"/>
    <p:sldId id="469" r:id="rId123"/>
    <p:sldId id="472" r:id="rId124"/>
    <p:sldId id="473" r:id="rId125"/>
    <p:sldId id="475" r:id="rId126"/>
    <p:sldId id="474" r:id="rId127"/>
    <p:sldId id="476" r:id="rId128"/>
    <p:sldId id="484" r:id="rId129"/>
    <p:sldId id="485" r:id="rId130"/>
    <p:sldId id="487" r:id="rId131"/>
    <p:sldId id="488" r:id="rId132"/>
    <p:sldId id="489" r:id="rId133"/>
    <p:sldId id="490" r:id="rId134"/>
    <p:sldId id="491" r:id="rId135"/>
    <p:sldId id="492" r:id="rId136"/>
    <p:sldId id="493" r:id="rId137"/>
    <p:sldId id="477" r:id="rId138"/>
    <p:sldId id="478" r:id="rId139"/>
    <p:sldId id="483" r:id="rId140"/>
    <p:sldId id="486" r:id="rId141"/>
    <p:sldId id="495" r:id="rId142"/>
    <p:sldId id="494" r:id="rId143"/>
    <p:sldId id="481" r:id="rId144"/>
    <p:sldId id="496" r:id="rId145"/>
    <p:sldId id="482" r:id="rId146"/>
    <p:sldId id="497" r:id="rId147"/>
    <p:sldId id="498" r:id="rId148"/>
    <p:sldId id="500" r:id="rId149"/>
    <p:sldId id="501" r:id="rId150"/>
    <p:sldId id="503" r:id="rId151"/>
    <p:sldId id="499" r:id="rId152"/>
    <p:sldId id="502" r:id="rId153"/>
    <p:sldId id="505" r:id="rId154"/>
    <p:sldId id="504" r:id="rId155"/>
    <p:sldId id="506" r:id="rId156"/>
    <p:sldId id="508" r:id="rId157"/>
    <p:sldId id="509" r:id="rId158"/>
    <p:sldId id="510" r:id="rId159"/>
    <p:sldId id="507" r:id="rId160"/>
    <p:sldId id="511" r:id="rId161"/>
    <p:sldId id="513" r:id="rId162"/>
    <p:sldId id="512" r:id="rId163"/>
    <p:sldId id="514" r:id="rId164"/>
    <p:sldId id="516" r:id="rId165"/>
    <p:sldId id="515" r:id="rId166"/>
    <p:sldId id="517" r:id="rId167"/>
    <p:sldId id="518" r:id="rId168"/>
    <p:sldId id="519" r:id="rId169"/>
    <p:sldId id="520" r:id="rId170"/>
    <p:sldId id="521" r:id="rId171"/>
    <p:sldId id="522" r:id="rId172"/>
    <p:sldId id="524" r:id="rId173"/>
    <p:sldId id="525" r:id="rId174"/>
    <p:sldId id="523" r:id="rId175"/>
    <p:sldId id="526" r:id="rId176"/>
    <p:sldId id="527" r:id="rId177"/>
    <p:sldId id="528" r:id="rId178"/>
    <p:sldId id="529" r:id="rId179"/>
    <p:sldId id="530" r:id="rId180"/>
    <p:sldId id="531" r:id="rId181"/>
    <p:sldId id="532" r:id="rId182"/>
    <p:sldId id="533" r:id="rId183"/>
    <p:sldId id="534" r:id="rId184"/>
    <p:sldId id="535" r:id="rId185"/>
    <p:sldId id="536" r:id="rId186"/>
    <p:sldId id="538" r:id="rId187"/>
    <p:sldId id="537" r:id="rId188"/>
    <p:sldId id="539" r:id="rId189"/>
    <p:sldId id="540" r:id="rId190"/>
    <p:sldId id="541" r:id="rId191"/>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72377" autoAdjust="0"/>
  </p:normalViewPr>
  <p:slideViewPr>
    <p:cSldViewPr snapToGrid="0">
      <p:cViewPr varScale="1">
        <p:scale>
          <a:sx n="82" d="100"/>
          <a:sy n="82" d="100"/>
        </p:scale>
        <p:origin x="1656" y="9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heme" Target="theme/theme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2020/7/28</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en.wikipedia.org/wiki/Logarithmic_scale" TargetMode="External"/><Relationship Id="rId3" Type="http://schemas.openxmlformats.org/officeDocument/2006/relationships/hyperlink" Target="https://en.wikipedia.org/wiki/Psychoacoustics" TargetMode="External"/><Relationship Id="rId7" Type="http://schemas.openxmlformats.org/officeDocument/2006/relationships/hyperlink" Target="https://en.wikipedia.org/wiki/Bark_scale#cite_note-ZwickerSubdivision-1"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Heinrich_Barkhausen" TargetMode="External"/><Relationship Id="rId5" Type="http://schemas.openxmlformats.org/officeDocument/2006/relationships/hyperlink" Target="https://en.wikipedia.org/wiki/Eberhard_Zwicker" TargetMode="External"/><Relationship Id="rId4" Type="http://schemas.openxmlformats.org/officeDocument/2006/relationships/hyperlink" Target="https://en.wikipedia.org/wiki/Scale_(music)" TargetMode="External"/><Relationship Id="rId9" Type="http://schemas.openxmlformats.org/officeDocument/2006/relationships/hyperlink" Target="https://en.wikipedia.org/wiki/Bark_scale#cite_note-2"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en.wikipedia.org/wiki/Dissimilation"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www.eslbase.com/tefl-a-z/connected-speec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cnblogs.com/always-fight/p/10370412.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Bark scale</a:t>
            </a:r>
            <a:r>
              <a:rPr lang="en-US" altLang="zh-CN" sz="1200" b="0" i="0" kern="1200" dirty="0">
                <a:solidFill>
                  <a:schemeClr val="tx1"/>
                </a:solidFill>
                <a:effectLst/>
                <a:latin typeface="+mn-lt"/>
                <a:ea typeface="+mn-ea"/>
                <a:cs typeface="+mn-cs"/>
              </a:rPr>
              <a:t> is a </a:t>
            </a:r>
            <a:r>
              <a:rPr lang="en-US" altLang="zh-CN" sz="1200" b="0" i="0" u="none" strike="noStrike" kern="1200" dirty="0" err="1">
                <a:solidFill>
                  <a:schemeClr val="tx1"/>
                </a:solidFill>
                <a:effectLst/>
                <a:latin typeface="+mn-lt"/>
                <a:ea typeface="+mn-ea"/>
                <a:cs typeface="+mn-cs"/>
                <a:hlinkClick r:id="rId3" tooltip="Psychoacoustics"/>
              </a:rPr>
              <a:t>psychoacoustical</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Scale (music)"/>
              </a:rPr>
              <a:t>scale</a:t>
            </a:r>
            <a:r>
              <a:rPr lang="en-US" altLang="zh-CN" sz="1200" b="0" i="0" kern="1200" dirty="0">
                <a:solidFill>
                  <a:schemeClr val="tx1"/>
                </a:solidFill>
                <a:effectLst/>
                <a:latin typeface="+mn-lt"/>
                <a:ea typeface="+mn-ea"/>
                <a:cs typeface="+mn-cs"/>
              </a:rPr>
              <a:t> proposed by </a:t>
            </a:r>
            <a:r>
              <a:rPr lang="en-US" altLang="zh-CN" sz="1200" b="0" i="0" u="none" strike="noStrike" kern="1200" dirty="0">
                <a:solidFill>
                  <a:schemeClr val="tx1"/>
                </a:solidFill>
                <a:effectLst/>
                <a:latin typeface="+mn-lt"/>
                <a:ea typeface="+mn-ea"/>
                <a:cs typeface="+mn-cs"/>
                <a:hlinkClick r:id="rId5" tooltip="Eberhard Zwicker"/>
              </a:rPr>
              <a:t>Eberhard </a:t>
            </a:r>
            <a:r>
              <a:rPr lang="en-US" altLang="zh-CN" sz="1200" b="0" i="0" u="none" strike="noStrike" kern="1200" dirty="0" err="1">
                <a:solidFill>
                  <a:schemeClr val="tx1"/>
                </a:solidFill>
                <a:effectLst/>
                <a:latin typeface="+mn-lt"/>
                <a:ea typeface="+mn-ea"/>
                <a:cs typeface="+mn-cs"/>
                <a:hlinkClick r:id="rId5" tooltip="Eberhard Zwicker"/>
              </a:rPr>
              <a:t>Zwicker</a:t>
            </a:r>
            <a:r>
              <a:rPr lang="en-US" altLang="zh-CN" sz="1200" b="0" i="0" kern="1200" dirty="0">
                <a:solidFill>
                  <a:schemeClr val="tx1"/>
                </a:solidFill>
                <a:effectLst/>
                <a:latin typeface="+mn-lt"/>
                <a:ea typeface="+mn-ea"/>
                <a:cs typeface="+mn-cs"/>
              </a:rPr>
              <a:t> in 1961. It is named after </a:t>
            </a:r>
            <a:r>
              <a:rPr lang="en-US" altLang="zh-CN" sz="1200" b="0" i="0" u="none" strike="noStrike" kern="1200" dirty="0">
                <a:solidFill>
                  <a:schemeClr val="tx1"/>
                </a:solidFill>
                <a:effectLst/>
                <a:latin typeface="+mn-lt"/>
                <a:ea typeface="+mn-ea"/>
                <a:cs typeface="+mn-cs"/>
                <a:hlinkClick r:id="rId6" tooltip="Heinrich Barkhausen"/>
              </a:rPr>
              <a:t>Heinrich </a:t>
            </a:r>
            <a:r>
              <a:rPr lang="en-US" altLang="zh-CN" sz="1200" b="0" i="0" u="none" strike="noStrike" kern="1200" dirty="0" err="1">
                <a:solidFill>
                  <a:schemeClr val="tx1"/>
                </a:solidFill>
                <a:effectLst/>
                <a:latin typeface="+mn-lt"/>
                <a:ea typeface="+mn-ea"/>
                <a:cs typeface="+mn-cs"/>
                <a:hlinkClick r:id="rId6" tooltip="Heinrich Barkhausen"/>
              </a:rPr>
              <a:t>Barkhausen</a:t>
            </a:r>
            <a:r>
              <a:rPr lang="en-US" altLang="zh-CN" sz="1200" b="0" i="0" kern="1200" dirty="0">
                <a:solidFill>
                  <a:schemeClr val="tx1"/>
                </a:solidFill>
                <a:effectLst/>
                <a:latin typeface="+mn-lt"/>
                <a:ea typeface="+mn-ea"/>
                <a:cs typeface="+mn-cs"/>
              </a:rPr>
              <a:t> who proposed the first subjective measurements of loudness.</a:t>
            </a:r>
            <a:r>
              <a:rPr lang="en-US" altLang="zh-CN" sz="1200" b="0" i="0" u="none" strike="noStrike" kern="1200" baseline="30000" dirty="0">
                <a:solidFill>
                  <a:schemeClr val="tx1"/>
                </a:solidFill>
                <a:effectLst/>
                <a:latin typeface="+mn-lt"/>
                <a:ea typeface="+mn-ea"/>
                <a:cs typeface="+mn-cs"/>
                <a:hlinkClick r:id="rId7"/>
              </a:rPr>
              <a:t>[1]</a:t>
            </a:r>
            <a:r>
              <a:rPr lang="en-US" altLang="zh-CN" sz="1200" b="0" i="0" kern="1200" dirty="0">
                <a:solidFill>
                  <a:schemeClr val="tx1"/>
                </a:solidFill>
                <a:effectLst/>
                <a:latin typeface="+mn-lt"/>
                <a:ea typeface="+mn-ea"/>
                <a:cs typeface="+mn-cs"/>
              </a:rPr>
              <a:t> One definition of the term is "...a frequency scale on which equal distances correspond with perceptually equal distances. Above about 500 Hz this scale is more or less equal to a </a:t>
            </a:r>
            <a:r>
              <a:rPr lang="en-US" altLang="zh-CN" sz="1200" b="0" i="0" u="none" strike="noStrike" kern="1200" dirty="0">
                <a:solidFill>
                  <a:schemeClr val="tx1"/>
                </a:solidFill>
                <a:effectLst/>
                <a:latin typeface="+mn-lt"/>
                <a:ea typeface="+mn-ea"/>
                <a:cs typeface="+mn-cs"/>
                <a:hlinkClick r:id="rId8" tooltip="Logarithmic scale"/>
              </a:rPr>
              <a:t>logarithmic</a:t>
            </a:r>
            <a:r>
              <a:rPr lang="en-US" altLang="zh-CN" sz="1200" b="0" i="0" kern="1200" dirty="0">
                <a:solidFill>
                  <a:schemeClr val="tx1"/>
                </a:solidFill>
                <a:effectLst/>
                <a:latin typeface="+mn-lt"/>
                <a:ea typeface="+mn-ea"/>
                <a:cs typeface="+mn-cs"/>
              </a:rPr>
              <a:t> frequency axis. Below 500 Hz the Bark scale becomes more and more linear."</a:t>
            </a:r>
            <a:r>
              <a:rPr lang="en-US" altLang="zh-CN" sz="1200" b="0" i="0" u="none" strike="noStrike" kern="1200" baseline="30000" dirty="0">
                <a:solidFill>
                  <a:schemeClr val="tx1"/>
                </a:solidFill>
                <a:effectLst/>
                <a:latin typeface="+mn-lt"/>
                <a:ea typeface="+mn-ea"/>
                <a:cs typeface="+mn-cs"/>
                <a:hlinkClick r:id="rId9"/>
              </a:rPr>
              <a:t>[2]</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108</a:t>
            </a:fld>
            <a:endParaRPr lang="zh-CN" altLang="en-US"/>
          </a:p>
        </p:txBody>
      </p:sp>
    </p:spTree>
    <p:extLst>
      <p:ext uri="{BB962C8B-B14F-4D97-AF65-F5344CB8AC3E}">
        <p14:creationId xmlns:p14="http://schemas.microsoft.com/office/powerpoint/2010/main" val="3954382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109</a:t>
            </a:fld>
            <a:endParaRPr lang="zh-CN" altLang="en-US"/>
          </a:p>
        </p:txBody>
      </p:sp>
    </p:spTree>
    <p:extLst>
      <p:ext uri="{BB962C8B-B14F-4D97-AF65-F5344CB8AC3E}">
        <p14:creationId xmlns:p14="http://schemas.microsoft.com/office/powerpoint/2010/main" val="278307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110</a:t>
            </a:fld>
            <a:endParaRPr lang="zh-CN" altLang="en-US"/>
          </a:p>
        </p:txBody>
      </p:sp>
    </p:spTree>
    <p:extLst>
      <p:ext uri="{BB962C8B-B14F-4D97-AF65-F5344CB8AC3E}">
        <p14:creationId xmlns:p14="http://schemas.microsoft.com/office/powerpoint/2010/main" val="9972811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111</a:t>
            </a:fld>
            <a:endParaRPr lang="zh-CN" altLang="en-US"/>
          </a:p>
        </p:txBody>
      </p:sp>
    </p:spTree>
    <p:extLst>
      <p:ext uri="{BB962C8B-B14F-4D97-AF65-F5344CB8AC3E}">
        <p14:creationId xmlns:p14="http://schemas.microsoft.com/office/powerpoint/2010/main" val="1163240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112</a:t>
            </a:fld>
            <a:endParaRPr lang="zh-CN" altLang="en-US"/>
          </a:p>
        </p:txBody>
      </p:sp>
    </p:spTree>
    <p:extLst>
      <p:ext uri="{BB962C8B-B14F-4D97-AF65-F5344CB8AC3E}">
        <p14:creationId xmlns:p14="http://schemas.microsoft.com/office/powerpoint/2010/main" val="1581383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113</a:t>
            </a:fld>
            <a:endParaRPr lang="zh-CN" altLang="en-US"/>
          </a:p>
        </p:txBody>
      </p:sp>
    </p:spTree>
    <p:extLst>
      <p:ext uri="{BB962C8B-B14F-4D97-AF65-F5344CB8AC3E}">
        <p14:creationId xmlns:p14="http://schemas.microsoft.com/office/powerpoint/2010/main" val="3544462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114</a:t>
            </a:fld>
            <a:endParaRPr lang="zh-CN" altLang="en-US"/>
          </a:p>
        </p:txBody>
      </p:sp>
    </p:spTree>
    <p:extLst>
      <p:ext uri="{BB962C8B-B14F-4D97-AF65-F5344CB8AC3E}">
        <p14:creationId xmlns:p14="http://schemas.microsoft.com/office/powerpoint/2010/main" val="10162974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115</a:t>
            </a:fld>
            <a:endParaRPr lang="zh-CN" altLang="en-US"/>
          </a:p>
        </p:txBody>
      </p:sp>
    </p:spTree>
    <p:extLst>
      <p:ext uri="{BB962C8B-B14F-4D97-AF65-F5344CB8AC3E}">
        <p14:creationId xmlns:p14="http://schemas.microsoft.com/office/powerpoint/2010/main" val="3234518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116</a:t>
            </a:fld>
            <a:endParaRPr lang="zh-CN" altLang="en-US"/>
          </a:p>
        </p:txBody>
      </p:sp>
    </p:spTree>
    <p:extLst>
      <p:ext uri="{BB962C8B-B14F-4D97-AF65-F5344CB8AC3E}">
        <p14:creationId xmlns:p14="http://schemas.microsoft.com/office/powerpoint/2010/main" val="2412010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117</a:t>
            </a:fld>
            <a:endParaRPr lang="zh-CN" altLang="en-US"/>
          </a:p>
        </p:txBody>
      </p:sp>
    </p:spTree>
    <p:extLst>
      <p:ext uri="{BB962C8B-B14F-4D97-AF65-F5344CB8AC3E}">
        <p14:creationId xmlns:p14="http://schemas.microsoft.com/office/powerpoint/2010/main" val="3824863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118</a:t>
            </a:fld>
            <a:endParaRPr lang="zh-CN" altLang="en-US"/>
          </a:p>
        </p:txBody>
      </p:sp>
    </p:spTree>
    <p:extLst>
      <p:ext uri="{BB962C8B-B14F-4D97-AF65-F5344CB8AC3E}">
        <p14:creationId xmlns:p14="http://schemas.microsoft.com/office/powerpoint/2010/main" val="27714866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a:solidFill>
                  <a:schemeClr val="tx1"/>
                </a:solidFill>
                <a:latin typeface="+mn-lt"/>
                <a:ea typeface="+mn-ea"/>
                <a:cs typeface="+mn-cs"/>
              </a:rPr>
              <a:t> Find the tonal (sine like) and non-tonal (noise like) components</a:t>
            </a: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119</a:t>
            </a:fld>
            <a:endParaRPr lang="zh-CN" altLang="en-US"/>
          </a:p>
        </p:txBody>
      </p:sp>
    </p:spTree>
    <p:extLst>
      <p:ext uri="{BB962C8B-B14F-4D97-AF65-F5344CB8AC3E}">
        <p14:creationId xmlns:p14="http://schemas.microsoft.com/office/powerpoint/2010/main" val="41632991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120</a:t>
            </a:fld>
            <a:endParaRPr lang="zh-CN" altLang="en-US"/>
          </a:p>
        </p:txBody>
      </p:sp>
    </p:spTree>
    <p:extLst>
      <p:ext uri="{BB962C8B-B14F-4D97-AF65-F5344CB8AC3E}">
        <p14:creationId xmlns:p14="http://schemas.microsoft.com/office/powerpoint/2010/main" val="26483527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121</a:t>
            </a:fld>
            <a:endParaRPr lang="zh-CN" altLang="en-US"/>
          </a:p>
        </p:txBody>
      </p:sp>
    </p:spTree>
    <p:extLst>
      <p:ext uri="{BB962C8B-B14F-4D97-AF65-F5344CB8AC3E}">
        <p14:creationId xmlns:p14="http://schemas.microsoft.com/office/powerpoint/2010/main" val="11028882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122</a:t>
            </a:fld>
            <a:endParaRPr lang="zh-CN" altLang="en-US"/>
          </a:p>
        </p:txBody>
      </p:sp>
    </p:spTree>
    <p:extLst>
      <p:ext uri="{BB962C8B-B14F-4D97-AF65-F5344CB8AC3E}">
        <p14:creationId xmlns:p14="http://schemas.microsoft.com/office/powerpoint/2010/main" val="9891238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123</a:t>
            </a:fld>
            <a:endParaRPr lang="zh-CN" altLang="en-US"/>
          </a:p>
        </p:txBody>
      </p:sp>
    </p:spTree>
    <p:extLst>
      <p:ext uri="{BB962C8B-B14F-4D97-AF65-F5344CB8AC3E}">
        <p14:creationId xmlns:p14="http://schemas.microsoft.com/office/powerpoint/2010/main" val="32446248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124</a:t>
            </a:fld>
            <a:endParaRPr lang="zh-CN" altLang="en-US"/>
          </a:p>
        </p:txBody>
      </p:sp>
    </p:spTree>
    <p:extLst>
      <p:ext uri="{BB962C8B-B14F-4D97-AF65-F5344CB8AC3E}">
        <p14:creationId xmlns:p14="http://schemas.microsoft.com/office/powerpoint/2010/main" val="1296344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125</a:t>
            </a:fld>
            <a:endParaRPr lang="zh-CN" altLang="en-US"/>
          </a:p>
        </p:txBody>
      </p:sp>
    </p:spTree>
    <p:extLst>
      <p:ext uri="{BB962C8B-B14F-4D97-AF65-F5344CB8AC3E}">
        <p14:creationId xmlns:p14="http://schemas.microsoft.com/office/powerpoint/2010/main" val="9226280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126</a:t>
            </a:fld>
            <a:endParaRPr lang="zh-CN" altLang="en-US"/>
          </a:p>
        </p:txBody>
      </p:sp>
    </p:spTree>
    <p:extLst>
      <p:ext uri="{BB962C8B-B14F-4D97-AF65-F5344CB8AC3E}">
        <p14:creationId xmlns:p14="http://schemas.microsoft.com/office/powerpoint/2010/main" val="18646456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3"/>
              </a:rPr>
              <a:t>https://en.wikipedia.org/wiki/Dissimilation</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4"/>
              </a:rPr>
              <a:t>https://www.eslbase.com/tefl-a-z/connected-speech</a:t>
            </a:r>
            <a:endParaRPr lang="en-US" altLang="zh-CN" dirty="0">
              <a:effectLst/>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127</a:t>
            </a:fld>
            <a:endParaRPr lang="zh-CN" altLang="en-US"/>
          </a:p>
        </p:txBody>
      </p:sp>
    </p:spTree>
    <p:extLst>
      <p:ext uri="{BB962C8B-B14F-4D97-AF65-F5344CB8AC3E}">
        <p14:creationId xmlns:p14="http://schemas.microsoft.com/office/powerpoint/2010/main" val="2174898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128</a:t>
            </a:fld>
            <a:endParaRPr lang="zh-CN" altLang="en-US"/>
          </a:p>
        </p:txBody>
      </p:sp>
    </p:spTree>
    <p:extLst>
      <p:ext uri="{BB962C8B-B14F-4D97-AF65-F5344CB8AC3E}">
        <p14:creationId xmlns:p14="http://schemas.microsoft.com/office/powerpoint/2010/main" val="16952900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129</a:t>
            </a:fld>
            <a:endParaRPr lang="zh-CN" altLang="en-US"/>
          </a:p>
        </p:txBody>
      </p:sp>
    </p:spTree>
    <p:extLst>
      <p:ext uri="{BB962C8B-B14F-4D97-AF65-F5344CB8AC3E}">
        <p14:creationId xmlns:p14="http://schemas.microsoft.com/office/powerpoint/2010/main" val="23904378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130</a:t>
            </a:fld>
            <a:endParaRPr lang="zh-CN" altLang="en-US"/>
          </a:p>
        </p:txBody>
      </p:sp>
    </p:spTree>
    <p:extLst>
      <p:ext uri="{BB962C8B-B14F-4D97-AF65-F5344CB8AC3E}">
        <p14:creationId xmlns:p14="http://schemas.microsoft.com/office/powerpoint/2010/main" val="11373632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131</a:t>
            </a:fld>
            <a:endParaRPr lang="zh-CN" altLang="en-US"/>
          </a:p>
        </p:txBody>
      </p:sp>
    </p:spTree>
    <p:extLst>
      <p:ext uri="{BB962C8B-B14F-4D97-AF65-F5344CB8AC3E}">
        <p14:creationId xmlns:p14="http://schemas.microsoft.com/office/powerpoint/2010/main" val="19293667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132</a:t>
            </a:fld>
            <a:endParaRPr lang="zh-CN" altLang="en-US"/>
          </a:p>
        </p:txBody>
      </p:sp>
    </p:spTree>
    <p:extLst>
      <p:ext uri="{BB962C8B-B14F-4D97-AF65-F5344CB8AC3E}">
        <p14:creationId xmlns:p14="http://schemas.microsoft.com/office/powerpoint/2010/main" val="14335784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133</a:t>
            </a:fld>
            <a:endParaRPr lang="zh-CN" altLang="en-US"/>
          </a:p>
        </p:txBody>
      </p:sp>
    </p:spTree>
    <p:extLst>
      <p:ext uri="{BB962C8B-B14F-4D97-AF65-F5344CB8AC3E}">
        <p14:creationId xmlns:p14="http://schemas.microsoft.com/office/powerpoint/2010/main" val="11192768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134</a:t>
            </a:fld>
            <a:endParaRPr lang="zh-CN" altLang="en-US"/>
          </a:p>
        </p:txBody>
      </p:sp>
    </p:spTree>
    <p:extLst>
      <p:ext uri="{BB962C8B-B14F-4D97-AF65-F5344CB8AC3E}">
        <p14:creationId xmlns:p14="http://schemas.microsoft.com/office/powerpoint/2010/main" val="25506152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135</a:t>
            </a:fld>
            <a:endParaRPr lang="zh-CN" altLang="en-US"/>
          </a:p>
        </p:txBody>
      </p:sp>
    </p:spTree>
    <p:extLst>
      <p:ext uri="{BB962C8B-B14F-4D97-AF65-F5344CB8AC3E}">
        <p14:creationId xmlns:p14="http://schemas.microsoft.com/office/powerpoint/2010/main" val="6712389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136</a:t>
            </a:fld>
            <a:endParaRPr lang="zh-CN" altLang="en-US"/>
          </a:p>
        </p:txBody>
      </p:sp>
    </p:spTree>
    <p:extLst>
      <p:ext uri="{BB962C8B-B14F-4D97-AF65-F5344CB8AC3E}">
        <p14:creationId xmlns:p14="http://schemas.microsoft.com/office/powerpoint/2010/main" val="40113606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137</a:t>
            </a:fld>
            <a:endParaRPr lang="zh-CN" altLang="en-US"/>
          </a:p>
        </p:txBody>
      </p:sp>
    </p:spTree>
    <p:extLst>
      <p:ext uri="{BB962C8B-B14F-4D97-AF65-F5344CB8AC3E}">
        <p14:creationId xmlns:p14="http://schemas.microsoft.com/office/powerpoint/2010/main" val="592117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138</a:t>
            </a:fld>
            <a:endParaRPr lang="zh-CN" altLang="en-US"/>
          </a:p>
        </p:txBody>
      </p:sp>
    </p:spTree>
    <p:extLst>
      <p:ext uri="{BB962C8B-B14F-4D97-AF65-F5344CB8AC3E}">
        <p14:creationId xmlns:p14="http://schemas.microsoft.com/office/powerpoint/2010/main" val="16593040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139</a:t>
            </a:fld>
            <a:endParaRPr lang="zh-CN" altLang="en-US"/>
          </a:p>
        </p:txBody>
      </p:sp>
    </p:spTree>
    <p:extLst>
      <p:ext uri="{BB962C8B-B14F-4D97-AF65-F5344CB8AC3E}">
        <p14:creationId xmlns:p14="http://schemas.microsoft.com/office/powerpoint/2010/main" val="34211396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140</a:t>
            </a:fld>
            <a:endParaRPr lang="zh-CN" altLang="en-US"/>
          </a:p>
        </p:txBody>
      </p:sp>
    </p:spTree>
    <p:extLst>
      <p:ext uri="{BB962C8B-B14F-4D97-AF65-F5344CB8AC3E}">
        <p14:creationId xmlns:p14="http://schemas.microsoft.com/office/powerpoint/2010/main" val="40705797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141</a:t>
            </a:fld>
            <a:endParaRPr lang="zh-CN" altLang="en-US"/>
          </a:p>
        </p:txBody>
      </p:sp>
    </p:spTree>
    <p:extLst>
      <p:ext uri="{BB962C8B-B14F-4D97-AF65-F5344CB8AC3E}">
        <p14:creationId xmlns:p14="http://schemas.microsoft.com/office/powerpoint/2010/main" val="13433355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142</a:t>
            </a:fld>
            <a:endParaRPr lang="zh-CN" altLang="en-US"/>
          </a:p>
        </p:txBody>
      </p:sp>
    </p:spTree>
    <p:extLst>
      <p:ext uri="{BB962C8B-B14F-4D97-AF65-F5344CB8AC3E}">
        <p14:creationId xmlns:p14="http://schemas.microsoft.com/office/powerpoint/2010/main" val="3257077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143</a:t>
            </a:fld>
            <a:endParaRPr lang="zh-CN" altLang="en-US"/>
          </a:p>
        </p:txBody>
      </p:sp>
    </p:spTree>
    <p:extLst>
      <p:ext uri="{BB962C8B-B14F-4D97-AF65-F5344CB8AC3E}">
        <p14:creationId xmlns:p14="http://schemas.microsoft.com/office/powerpoint/2010/main" val="48984421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144</a:t>
            </a:fld>
            <a:endParaRPr lang="zh-CN" altLang="en-US"/>
          </a:p>
        </p:txBody>
      </p:sp>
    </p:spTree>
    <p:extLst>
      <p:ext uri="{BB962C8B-B14F-4D97-AF65-F5344CB8AC3E}">
        <p14:creationId xmlns:p14="http://schemas.microsoft.com/office/powerpoint/2010/main" val="26986689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145</a:t>
            </a:fld>
            <a:endParaRPr lang="zh-CN" altLang="en-US"/>
          </a:p>
        </p:txBody>
      </p:sp>
    </p:spTree>
    <p:extLst>
      <p:ext uri="{BB962C8B-B14F-4D97-AF65-F5344CB8AC3E}">
        <p14:creationId xmlns:p14="http://schemas.microsoft.com/office/powerpoint/2010/main" val="16150002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146</a:t>
            </a:fld>
            <a:endParaRPr lang="zh-CN" altLang="en-US"/>
          </a:p>
        </p:txBody>
      </p:sp>
    </p:spTree>
    <p:extLst>
      <p:ext uri="{BB962C8B-B14F-4D97-AF65-F5344CB8AC3E}">
        <p14:creationId xmlns:p14="http://schemas.microsoft.com/office/powerpoint/2010/main" val="21677431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147</a:t>
            </a:fld>
            <a:endParaRPr lang="zh-CN" altLang="en-US"/>
          </a:p>
        </p:txBody>
      </p:sp>
    </p:spTree>
    <p:extLst>
      <p:ext uri="{BB962C8B-B14F-4D97-AF65-F5344CB8AC3E}">
        <p14:creationId xmlns:p14="http://schemas.microsoft.com/office/powerpoint/2010/main" val="2052614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DPCM</a:t>
            </a:r>
            <a:r>
              <a:rPr lang="zh-CN" altLang="en-US" dirty="0"/>
              <a:t>：</a:t>
            </a:r>
            <a:r>
              <a:rPr lang="en-US" altLang="zh-CN" dirty="0"/>
              <a:t>https://blog.csdn.net/weixin_41966757/article/details/80199317</a:t>
            </a:r>
          </a:p>
          <a:p>
            <a:endParaRPr lang="en-US" altLang="zh-CN" dirty="0"/>
          </a:p>
          <a:p>
            <a:r>
              <a:rPr lang="en-US" altLang="zh-CN" sz="1200" b="0" i="0" kern="1200" dirty="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ADPCM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https://blog.csdn.net/llljjlj/article/details/80282910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a:solidFill>
                  <a:schemeClr val="tx1"/>
                </a:solidFill>
                <a:effectLst/>
                <a:latin typeface="+mn-lt"/>
                <a:ea typeface="+mn-ea"/>
                <a:cs typeface="+mn-cs"/>
              </a:rPr>
              <a:t>这种变换是实时的，并且具有自适应性和预测能力的</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实现：</a:t>
            </a:r>
            <a:r>
              <a:rPr lang="en-US" altLang="zh-CN" sz="1200" b="1" i="0" kern="1200" dirty="0">
                <a:solidFill>
                  <a:schemeClr val="tx1"/>
                </a:solidFill>
                <a:effectLst/>
                <a:latin typeface="+mn-lt"/>
                <a:ea typeface="+mn-ea"/>
                <a:cs typeface="+mn-cs"/>
              </a:rPr>
              <a:t>https://wenku.baidu.com/view/3be87d02e87101f69e3195b6.html</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DPCM</a:t>
            </a:r>
            <a:r>
              <a:rPr lang="zh-CN" altLang="en-US" sz="1200" b="1" i="0" kern="1200" dirty="0">
                <a:solidFill>
                  <a:schemeClr val="tx1"/>
                </a:solidFill>
                <a:effectLst/>
                <a:latin typeface="+mn-lt"/>
                <a:ea typeface="+mn-ea"/>
                <a:cs typeface="+mn-cs"/>
              </a:rPr>
              <a:t>最小方差估计</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dirty="0"/>
              <a:t>因子：每次对得到的差值用一个随着差值大小变化的数来除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148</a:t>
            </a:fld>
            <a:endParaRPr lang="zh-CN" altLang="en-US"/>
          </a:p>
        </p:txBody>
      </p:sp>
    </p:spTree>
    <p:extLst>
      <p:ext uri="{BB962C8B-B14F-4D97-AF65-F5344CB8AC3E}">
        <p14:creationId xmlns:p14="http://schemas.microsoft.com/office/powerpoint/2010/main" val="307882198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149</a:t>
            </a:fld>
            <a:endParaRPr lang="zh-CN" altLang="en-US"/>
          </a:p>
        </p:txBody>
      </p:sp>
    </p:spTree>
    <p:extLst>
      <p:ext uri="{BB962C8B-B14F-4D97-AF65-F5344CB8AC3E}">
        <p14:creationId xmlns:p14="http://schemas.microsoft.com/office/powerpoint/2010/main" val="367919407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150</a:t>
            </a:fld>
            <a:endParaRPr lang="zh-CN" altLang="en-US"/>
          </a:p>
        </p:txBody>
      </p:sp>
    </p:spTree>
    <p:extLst>
      <p:ext uri="{BB962C8B-B14F-4D97-AF65-F5344CB8AC3E}">
        <p14:creationId xmlns:p14="http://schemas.microsoft.com/office/powerpoint/2010/main" val="29767263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151</a:t>
            </a:fld>
            <a:endParaRPr lang="zh-CN" altLang="en-US"/>
          </a:p>
        </p:txBody>
      </p:sp>
    </p:spTree>
    <p:extLst>
      <p:ext uri="{BB962C8B-B14F-4D97-AF65-F5344CB8AC3E}">
        <p14:creationId xmlns:p14="http://schemas.microsoft.com/office/powerpoint/2010/main" val="37212968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152</a:t>
            </a:fld>
            <a:endParaRPr lang="zh-CN" altLang="en-US"/>
          </a:p>
        </p:txBody>
      </p:sp>
    </p:spTree>
    <p:extLst>
      <p:ext uri="{BB962C8B-B14F-4D97-AF65-F5344CB8AC3E}">
        <p14:creationId xmlns:p14="http://schemas.microsoft.com/office/powerpoint/2010/main" val="20622583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153</a:t>
            </a:fld>
            <a:endParaRPr lang="zh-CN" altLang="en-US"/>
          </a:p>
        </p:txBody>
      </p:sp>
    </p:spTree>
    <p:extLst>
      <p:ext uri="{BB962C8B-B14F-4D97-AF65-F5344CB8AC3E}">
        <p14:creationId xmlns:p14="http://schemas.microsoft.com/office/powerpoint/2010/main" val="262667403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154</a:t>
            </a:fld>
            <a:endParaRPr lang="zh-CN" altLang="en-US"/>
          </a:p>
        </p:txBody>
      </p:sp>
    </p:spTree>
    <p:extLst>
      <p:ext uri="{BB962C8B-B14F-4D97-AF65-F5344CB8AC3E}">
        <p14:creationId xmlns:p14="http://schemas.microsoft.com/office/powerpoint/2010/main" val="6763496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155</a:t>
            </a:fld>
            <a:endParaRPr lang="zh-CN" altLang="en-US"/>
          </a:p>
        </p:txBody>
      </p:sp>
    </p:spTree>
    <p:extLst>
      <p:ext uri="{BB962C8B-B14F-4D97-AF65-F5344CB8AC3E}">
        <p14:creationId xmlns:p14="http://schemas.microsoft.com/office/powerpoint/2010/main" val="354317890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程序自恢复</a:t>
            </a:r>
            <a:endParaRPr lang="en-US" altLang="zh-CN" dirty="0"/>
          </a:p>
          <a:p>
            <a:endParaRPr lang="en-US" altLang="zh-CN" dirty="0"/>
          </a:p>
          <a:p>
            <a:endParaRPr lang="en-US" altLang="zh-CN"/>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156</a:t>
            </a:fld>
            <a:endParaRPr lang="zh-CN" altLang="en-US"/>
          </a:p>
        </p:txBody>
      </p:sp>
    </p:spTree>
    <p:extLst>
      <p:ext uri="{BB962C8B-B14F-4D97-AF65-F5344CB8AC3E}">
        <p14:creationId xmlns:p14="http://schemas.microsoft.com/office/powerpoint/2010/main" val="319363460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157</a:t>
            </a:fld>
            <a:endParaRPr lang="zh-CN" altLang="en-US"/>
          </a:p>
        </p:txBody>
      </p:sp>
    </p:spTree>
    <p:extLst>
      <p:ext uri="{BB962C8B-B14F-4D97-AF65-F5344CB8AC3E}">
        <p14:creationId xmlns:p14="http://schemas.microsoft.com/office/powerpoint/2010/main" val="3356534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最大最小倍速间隔：最大的值</a:t>
            </a:r>
            <a:endParaRPr lang="en-US" altLang="zh-CN" dirty="0"/>
          </a:p>
          <a:p>
            <a:r>
              <a:rPr lang="en-US" altLang="zh-CN" dirty="0"/>
              <a:t>1</a:t>
            </a:r>
            <a:r>
              <a:rPr lang="zh-CN" altLang="en-US" dirty="0"/>
              <a:t>倍速的区别，挖掘重点</a:t>
            </a:r>
            <a:endParaRPr lang="en-US" altLang="zh-CN" dirty="0"/>
          </a:p>
          <a:p>
            <a:r>
              <a:rPr lang="zh-CN" altLang="en-US" dirty="0"/>
              <a:t>滤波器</a:t>
            </a:r>
            <a:endParaRPr lang="en-US" altLang="zh-CN" dirty="0"/>
          </a:p>
          <a:p>
            <a:endParaRPr lang="en-US" altLang="zh-CN" dirty="0"/>
          </a:p>
          <a:p>
            <a:r>
              <a:rPr lang="zh-CN" altLang="en-US" dirty="0"/>
              <a:t>这些间隔是否足够？</a:t>
            </a:r>
            <a:endParaRPr lang="en-US" altLang="zh-CN" dirty="0"/>
          </a:p>
          <a:p>
            <a:r>
              <a:rPr lang="zh-CN" altLang="en-US" dirty="0"/>
              <a:t>是否能被防护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158</a:t>
            </a:fld>
            <a:endParaRPr lang="zh-CN" altLang="en-US"/>
          </a:p>
        </p:txBody>
      </p:sp>
    </p:spTree>
    <p:extLst>
      <p:ext uri="{BB962C8B-B14F-4D97-AF65-F5344CB8AC3E}">
        <p14:creationId xmlns:p14="http://schemas.microsoft.com/office/powerpoint/2010/main" val="3196506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N-m </a:t>
            </a:r>
            <a:r>
              <a:rPr lang="zh-CN" altLang="en-US" dirty="0"/>
              <a:t>不设上限</a:t>
            </a:r>
            <a:endParaRPr lang="en-US" altLang="zh-CN" dirty="0"/>
          </a:p>
          <a:p>
            <a:endParaRPr lang="en-US" altLang="zh-CN" dirty="0"/>
          </a:p>
          <a:p>
            <a:r>
              <a:rPr lang="en-US" altLang="zh-CN" dirty="0"/>
              <a:t>Sensitive</a:t>
            </a:r>
            <a:r>
              <a:rPr lang="zh-CN" altLang="en-US" dirty="0"/>
              <a:t>类 关心的类 定义哪些语句</a:t>
            </a:r>
            <a:endParaRPr lang="en-US" altLang="zh-CN" dirty="0"/>
          </a:p>
          <a:p>
            <a:r>
              <a:rPr lang="zh-CN" altLang="en-US" dirty="0"/>
              <a:t>统计词与句子</a:t>
            </a:r>
            <a:endParaRPr lang="en-US" altLang="zh-CN" dirty="0"/>
          </a:p>
          <a:p>
            <a:r>
              <a:rPr lang="zh-CN" altLang="en-US" dirty="0"/>
              <a:t>输密码</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159</a:t>
            </a:fld>
            <a:endParaRPr lang="zh-CN" altLang="en-US"/>
          </a:p>
        </p:txBody>
      </p:sp>
    </p:spTree>
    <p:extLst>
      <p:ext uri="{BB962C8B-B14F-4D97-AF65-F5344CB8AC3E}">
        <p14:creationId xmlns:p14="http://schemas.microsoft.com/office/powerpoint/2010/main" val="28856384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160</a:t>
            </a:fld>
            <a:endParaRPr lang="zh-CN" altLang="en-US"/>
          </a:p>
        </p:txBody>
      </p:sp>
    </p:spTree>
    <p:extLst>
      <p:ext uri="{BB962C8B-B14F-4D97-AF65-F5344CB8AC3E}">
        <p14:creationId xmlns:p14="http://schemas.microsoft.com/office/powerpoint/2010/main" val="33978557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161</a:t>
            </a:fld>
            <a:endParaRPr lang="zh-CN" altLang="en-US"/>
          </a:p>
        </p:txBody>
      </p:sp>
    </p:spTree>
    <p:extLst>
      <p:ext uri="{BB962C8B-B14F-4D97-AF65-F5344CB8AC3E}">
        <p14:creationId xmlns:p14="http://schemas.microsoft.com/office/powerpoint/2010/main" val="94606242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162</a:t>
            </a:fld>
            <a:endParaRPr lang="zh-CN" altLang="en-US"/>
          </a:p>
        </p:txBody>
      </p:sp>
    </p:spTree>
    <p:extLst>
      <p:ext uri="{BB962C8B-B14F-4D97-AF65-F5344CB8AC3E}">
        <p14:creationId xmlns:p14="http://schemas.microsoft.com/office/powerpoint/2010/main" val="326556475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163</a:t>
            </a:fld>
            <a:endParaRPr lang="zh-CN" altLang="en-US"/>
          </a:p>
        </p:txBody>
      </p:sp>
    </p:spTree>
    <p:extLst>
      <p:ext uri="{BB962C8B-B14F-4D97-AF65-F5344CB8AC3E}">
        <p14:creationId xmlns:p14="http://schemas.microsoft.com/office/powerpoint/2010/main" val="234365932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164</a:t>
            </a:fld>
            <a:endParaRPr lang="zh-CN" altLang="en-US"/>
          </a:p>
        </p:txBody>
      </p:sp>
    </p:spTree>
    <p:extLst>
      <p:ext uri="{BB962C8B-B14F-4D97-AF65-F5344CB8AC3E}">
        <p14:creationId xmlns:p14="http://schemas.microsoft.com/office/powerpoint/2010/main" val="246180531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165</a:t>
            </a:fld>
            <a:endParaRPr lang="zh-CN" altLang="en-US"/>
          </a:p>
        </p:txBody>
      </p:sp>
    </p:spTree>
    <p:extLst>
      <p:ext uri="{BB962C8B-B14F-4D97-AF65-F5344CB8AC3E}">
        <p14:creationId xmlns:p14="http://schemas.microsoft.com/office/powerpoint/2010/main" val="259763384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166</a:t>
            </a:fld>
            <a:endParaRPr lang="zh-CN" altLang="en-US"/>
          </a:p>
        </p:txBody>
      </p:sp>
    </p:spTree>
    <p:extLst>
      <p:ext uri="{BB962C8B-B14F-4D97-AF65-F5344CB8AC3E}">
        <p14:creationId xmlns:p14="http://schemas.microsoft.com/office/powerpoint/2010/main" val="61596861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167</a:t>
            </a:fld>
            <a:endParaRPr lang="zh-CN" altLang="en-US"/>
          </a:p>
        </p:txBody>
      </p:sp>
    </p:spTree>
    <p:extLst>
      <p:ext uri="{BB962C8B-B14F-4D97-AF65-F5344CB8AC3E}">
        <p14:creationId xmlns:p14="http://schemas.microsoft.com/office/powerpoint/2010/main" val="2890314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168</a:t>
            </a:fld>
            <a:endParaRPr lang="zh-CN" altLang="en-US"/>
          </a:p>
        </p:txBody>
      </p:sp>
    </p:spTree>
    <p:extLst>
      <p:ext uri="{BB962C8B-B14F-4D97-AF65-F5344CB8AC3E}">
        <p14:creationId xmlns:p14="http://schemas.microsoft.com/office/powerpoint/2010/main" val="41120451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169</a:t>
            </a:fld>
            <a:endParaRPr lang="zh-CN" altLang="en-US"/>
          </a:p>
        </p:txBody>
      </p:sp>
    </p:spTree>
    <p:extLst>
      <p:ext uri="{BB962C8B-B14F-4D97-AF65-F5344CB8AC3E}">
        <p14:creationId xmlns:p14="http://schemas.microsoft.com/office/powerpoint/2010/main" val="126040261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170</a:t>
            </a:fld>
            <a:endParaRPr lang="zh-CN" altLang="en-US"/>
          </a:p>
        </p:txBody>
      </p:sp>
    </p:spTree>
    <p:extLst>
      <p:ext uri="{BB962C8B-B14F-4D97-AF65-F5344CB8AC3E}">
        <p14:creationId xmlns:p14="http://schemas.microsoft.com/office/powerpoint/2010/main" val="26552242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171</a:t>
            </a:fld>
            <a:endParaRPr lang="zh-CN" altLang="en-US"/>
          </a:p>
        </p:txBody>
      </p:sp>
    </p:spTree>
    <p:extLst>
      <p:ext uri="{BB962C8B-B14F-4D97-AF65-F5344CB8AC3E}">
        <p14:creationId xmlns:p14="http://schemas.microsoft.com/office/powerpoint/2010/main" val="357841837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172</a:t>
            </a:fld>
            <a:endParaRPr lang="zh-CN" altLang="en-US"/>
          </a:p>
        </p:txBody>
      </p:sp>
    </p:spTree>
    <p:extLst>
      <p:ext uri="{BB962C8B-B14F-4D97-AF65-F5344CB8AC3E}">
        <p14:creationId xmlns:p14="http://schemas.microsoft.com/office/powerpoint/2010/main" val="30888886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173</a:t>
            </a:fld>
            <a:endParaRPr lang="zh-CN" altLang="en-US"/>
          </a:p>
        </p:txBody>
      </p:sp>
    </p:spTree>
    <p:extLst>
      <p:ext uri="{BB962C8B-B14F-4D97-AF65-F5344CB8AC3E}">
        <p14:creationId xmlns:p14="http://schemas.microsoft.com/office/powerpoint/2010/main" val="316623173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174</a:t>
            </a:fld>
            <a:endParaRPr lang="zh-CN" altLang="en-US"/>
          </a:p>
        </p:txBody>
      </p:sp>
    </p:spTree>
    <p:extLst>
      <p:ext uri="{BB962C8B-B14F-4D97-AF65-F5344CB8AC3E}">
        <p14:creationId xmlns:p14="http://schemas.microsoft.com/office/powerpoint/2010/main" val="108281213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175</a:t>
            </a:fld>
            <a:endParaRPr lang="zh-CN" altLang="en-US"/>
          </a:p>
        </p:txBody>
      </p:sp>
    </p:spTree>
    <p:extLst>
      <p:ext uri="{BB962C8B-B14F-4D97-AF65-F5344CB8AC3E}">
        <p14:creationId xmlns:p14="http://schemas.microsoft.com/office/powerpoint/2010/main" val="140471333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176</a:t>
            </a:fld>
            <a:endParaRPr lang="zh-CN" altLang="en-US"/>
          </a:p>
        </p:txBody>
      </p:sp>
    </p:spTree>
    <p:extLst>
      <p:ext uri="{BB962C8B-B14F-4D97-AF65-F5344CB8AC3E}">
        <p14:creationId xmlns:p14="http://schemas.microsoft.com/office/powerpoint/2010/main" val="291474085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177</a:t>
            </a:fld>
            <a:endParaRPr lang="zh-CN" altLang="en-US"/>
          </a:p>
        </p:txBody>
      </p:sp>
    </p:spTree>
    <p:extLst>
      <p:ext uri="{BB962C8B-B14F-4D97-AF65-F5344CB8AC3E}">
        <p14:creationId xmlns:p14="http://schemas.microsoft.com/office/powerpoint/2010/main" val="4221431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178</a:t>
            </a:fld>
            <a:endParaRPr lang="zh-CN" altLang="en-US"/>
          </a:p>
        </p:txBody>
      </p:sp>
    </p:spTree>
    <p:extLst>
      <p:ext uri="{BB962C8B-B14F-4D97-AF65-F5344CB8AC3E}">
        <p14:creationId xmlns:p14="http://schemas.microsoft.com/office/powerpoint/2010/main" val="413554577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179</a:t>
            </a:fld>
            <a:endParaRPr lang="zh-CN" altLang="en-US"/>
          </a:p>
        </p:txBody>
      </p:sp>
    </p:spTree>
    <p:extLst>
      <p:ext uri="{BB962C8B-B14F-4D97-AF65-F5344CB8AC3E}">
        <p14:creationId xmlns:p14="http://schemas.microsoft.com/office/powerpoint/2010/main" val="298603170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180</a:t>
            </a:fld>
            <a:endParaRPr lang="zh-CN" altLang="en-US"/>
          </a:p>
        </p:txBody>
      </p:sp>
    </p:spTree>
    <p:extLst>
      <p:ext uri="{BB962C8B-B14F-4D97-AF65-F5344CB8AC3E}">
        <p14:creationId xmlns:p14="http://schemas.microsoft.com/office/powerpoint/2010/main" val="26373320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181</a:t>
            </a:fld>
            <a:endParaRPr lang="zh-CN" altLang="en-US"/>
          </a:p>
        </p:txBody>
      </p:sp>
    </p:spTree>
    <p:extLst>
      <p:ext uri="{BB962C8B-B14F-4D97-AF65-F5344CB8AC3E}">
        <p14:creationId xmlns:p14="http://schemas.microsoft.com/office/powerpoint/2010/main" val="37324937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182</a:t>
            </a:fld>
            <a:endParaRPr lang="zh-CN" altLang="en-US"/>
          </a:p>
        </p:txBody>
      </p:sp>
    </p:spTree>
    <p:extLst>
      <p:ext uri="{BB962C8B-B14F-4D97-AF65-F5344CB8AC3E}">
        <p14:creationId xmlns:p14="http://schemas.microsoft.com/office/powerpoint/2010/main" val="402964144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183</a:t>
            </a:fld>
            <a:endParaRPr lang="zh-CN" altLang="en-US"/>
          </a:p>
        </p:txBody>
      </p:sp>
    </p:spTree>
    <p:extLst>
      <p:ext uri="{BB962C8B-B14F-4D97-AF65-F5344CB8AC3E}">
        <p14:creationId xmlns:p14="http://schemas.microsoft.com/office/powerpoint/2010/main" val="3621084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184</a:t>
            </a:fld>
            <a:endParaRPr lang="zh-CN" altLang="en-US"/>
          </a:p>
        </p:txBody>
      </p:sp>
    </p:spTree>
    <p:extLst>
      <p:ext uri="{BB962C8B-B14F-4D97-AF65-F5344CB8AC3E}">
        <p14:creationId xmlns:p14="http://schemas.microsoft.com/office/powerpoint/2010/main" val="265667265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185</a:t>
            </a:fld>
            <a:endParaRPr lang="zh-CN" altLang="en-US"/>
          </a:p>
        </p:txBody>
      </p:sp>
    </p:spTree>
    <p:extLst>
      <p:ext uri="{BB962C8B-B14F-4D97-AF65-F5344CB8AC3E}">
        <p14:creationId xmlns:p14="http://schemas.microsoft.com/office/powerpoint/2010/main" val="236405043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186</a:t>
            </a:fld>
            <a:endParaRPr lang="zh-CN" altLang="en-US"/>
          </a:p>
        </p:txBody>
      </p:sp>
    </p:spTree>
    <p:extLst>
      <p:ext uri="{BB962C8B-B14F-4D97-AF65-F5344CB8AC3E}">
        <p14:creationId xmlns:p14="http://schemas.microsoft.com/office/powerpoint/2010/main" val="11754636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187</a:t>
            </a:fld>
            <a:endParaRPr lang="zh-CN" altLang="en-US"/>
          </a:p>
        </p:txBody>
      </p:sp>
    </p:spTree>
    <p:extLst>
      <p:ext uri="{BB962C8B-B14F-4D97-AF65-F5344CB8AC3E}">
        <p14:creationId xmlns:p14="http://schemas.microsoft.com/office/powerpoint/2010/main" val="2230480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188</a:t>
            </a:fld>
            <a:endParaRPr lang="zh-CN" altLang="en-US"/>
          </a:p>
        </p:txBody>
      </p:sp>
    </p:spTree>
    <p:extLst>
      <p:ext uri="{BB962C8B-B14F-4D97-AF65-F5344CB8AC3E}">
        <p14:creationId xmlns:p14="http://schemas.microsoft.com/office/powerpoint/2010/main" val="169930200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189</a:t>
            </a:fld>
            <a:endParaRPr lang="zh-CN" altLang="en-US"/>
          </a:p>
        </p:txBody>
      </p:sp>
    </p:spTree>
    <p:extLst>
      <p:ext uri="{BB962C8B-B14F-4D97-AF65-F5344CB8AC3E}">
        <p14:creationId xmlns:p14="http://schemas.microsoft.com/office/powerpoint/2010/main" val="261744482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190</a:t>
            </a:fld>
            <a:endParaRPr lang="zh-CN" altLang="en-US"/>
          </a:p>
        </p:txBody>
      </p:sp>
    </p:spTree>
    <p:extLst>
      <p:ext uri="{BB962C8B-B14F-4D97-AF65-F5344CB8AC3E}">
        <p14:creationId xmlns:p14="http://schemas.microsoft.com/office/powerpoint/2010/main" val="2435879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这里面</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speex</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iLBC</a:t>
            </a:r>
            <a:r>
              <a:rPr lang="zh-CN" altLang="en-US" sz="1200" b="0" i="0" kern="1200" dirty="0">
                <a:solidFill>
                  <a:schemeClr val="tx1"/>
                </a:solidFill>
                <a:effectLst/>
                <a:latin typeface="+mn-lt"/>
                <a:ea typeface="+mn-ea"/>
                <a:cs typeface="+mn-cs"/>
              </a:rPr>
              <a:t>都是开源的，看</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有着更宽的频率支持，</a:t>
            </a:r>
          </a:p>
          <a:p>
            <a:r>
              <a:rPr lang="en-US" altLang="zh-CN" sz="1200" b="0" i="0" kern="1200" dirty="0">
                <a:solidFill>
                  <a:schemeClr val="tx1"/>
                </a:solidFill>
                <a:effectLst/>
                <a:latin typeface="+mn-lt"/>
                <a:ea typeface="+mn-ea"/>
                <a:cs typeface="+mn-cs"/>
              </a:rPr>
              <a:t>mp3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AAC</a:t>
            </a:r>
            <a:r>
              <a:rPr lang="zh-CN" altLang="en-US" sz="1200" b="0" i="0" kern="1200" dirty="0">
                <a:solidFill>
                  <a:schemeClr val="tx1"/>
                </a:solidFill>
                <a:effectLst/>
                <a:latin typeface="+mn-lt"/>
                <a:ea typeface="+mn-ea"/>
                <a:cs typeface="+mn-cs"/>
              </a:rPr>
              <a:t>基本上需要</a:t>
            </a:r>
            <a:r>
              <a:rPr lang="en-US" altLang="zh-CN" sz="1200" b="0" i="0" kern="1200" dirty="0">
                <a:solidFill>
                  <a:schemeClr val="tx1"/>
                </a:solidFill>
                <a:effectLst/>
                <a:latin typeface="+mn-lt"/>
                <a:ea typeface="+mn-ea"/>
                <a:cs typeface="+mn-cs"/>
              </a:rPr>
              <a:t>44.1KB</a:t>
            </a:r>
            <a:r>
              <a:rPr lang="zh-CN" altLang="en-US" sz="1200" b="0" i="0" kern="1200" dirty="0">
                <a:solidFill>
                  <a:schemeClr val="tx1"/>
                </a:solidFill>
                <a:effectLst/>
                <a:latin typeface="+mn-lt"/>
                <a:ea typeface="+mn-ea"/>
                <a:cs typeface="+mn-cs"/>
              </a:rPr>
              <a:t>以上的采样才能用，</a:t>
            </a:r>
            <a:r>
              <a:rPr lang="en-US" altLang="zh-CN" sz="1200" b="0" i="0" kern="1200" dirty="0">
                <a:solidFill>
                  <a:schemeClr val="tx1"/>
                </a:solidFill>
                <a:effectLst/>
                <a:latin typeface="+mn-lt"/>
                <a:ea typeface="+mn-ea"/>
                <a:cs typeface="+mn-cs"/>
              </a:rPr>
              <a:t>AMR</a:t>
            </a:r>
            <a:r>
              <a:rPr lang="zh-CN" altLang="en-US" sz="1200" b="0" i="0" kern="1200" dirty="0">
                <a:solidFill>
                  <a:schemeClr val="tx1"/>
                </a:solidFill>
                <a:effectLst/>
                <a:latin typeface="+mn-lt"/>
                <a:ea typeface="+mn-ea"/>
                <a:cs typeface="+mn-cs"/>
              </a:rPr>
              <a:t>等差不多只能支持</a:t>
            </a:r>
            <a:r>
              <a:rPr lang="en-US" altLang="zh-CN" sz="1200" b="0" i="0" kern="1200" dirty="0">
                <a:solidFill>
                  <a:schemeClr val="tx1"/>
                </a:solidFill>
                <a:effectLst/>
                <a:latin typeface="+mn-lt"/>
                <a:ea typeface="+mn-ea"/>
                <a:cs typeface="+mn-cs"/>
              </a:rPr>
              <a:t>8K</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16K</a:t>
            </a:r>
            <a:r>
              <a:rPr lang="zh-CN" altLang="en-US" sz="1200" b="0" i="0" kern="1200" dirty="0">
                <a:solidFill>
                  <a:schemeClr val="tx1"/>
                </a:solidFill>
                <a:effectLst/>
                <a:latin typeface="+mn-lt"/>
                <a:ea typeface="+mn-ea"/>
                <a:cs typeface="+mn-cs"/>
              </a:rPr>
              <a:t>的采样编码</a:t>
            </a:r>
          </a:p>
          <a:p>
            <a:r>
              <a:rPr lang="en-US" altLang="zh-CN" dirty="0"/>
              <a:t>Link</a:t>
            </a:r>
            <a:r>
              <a:rPr lang="zh-CN" altLang="en-US" dirty="0"/>
              <a:t>：</a:t>
            </a:r>
            <a:r>
              <a:rPr lang="en-US" altLang="zh-CN" dirty="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是总长度</a:t>
            </a:r>
            <a:endParaRPr lang="en-US" altLang="zh-CN" dirty="0"/>
          </a:p>
          <a:p>
            <a:endParaRPr lang="en-US" altLang="zh-CN" dirty="0"/>
          </a:p>
          <a:p>
            <a:r>
              <a:rPr lang="zh-CN" altLang="en-US" sz="1200" b="0" i="0" kern="1200" dirty="0">
                <a:solidFill>
                  <a:schemeClr val="tx1"/>
                </a:solidFill>
                <a:effectLst/>
                <a:latin typeface="+mn-lt"/>
                <a:ea typeface="+mn-ea"/>
                <a:cs typeface="+mn-cs"/>
              </a:rPr>
              <a:t>上述加窗在一定程度上缓解了波形不连续（基音断裂）问题，但仍然造成了一系列失真。</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应用于打击乐乐器的音频，这种现象将会更加的明显，正如我们之前在</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中提到的那样，</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相反并不适合处理这些冲击瞬态信号。</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dirty="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每个帧对应一个状态号，很多状态号是一个状态，然后</a:t>
            </a:r>
            <a:r>
              <a:rPr lang="en-US" altLang="zh-CN" dirty="0"/>
              <a:t>3</a:t>
            </a:r>
            <a:r>
              <a:rPr lang="zh-CN" altLang="en-US" dirty="0"/>
              <a:t>个状态一个音素，多个音素一个单词</a:t>
            </a:r>
            <a:endParaRPr lang="en-US" altLang="zh-CN" dirty="0"/>
          </a:p>
          <a:p>
            <a:r>
              <a:rPr lang="zh-CN" altLang="en-US" dirty="0"/>
              <a:t>相邻帧的状态应该大多数都是相同的才合理</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103</a:t>
            </a:fld>
            <a:endParaRPr lang="zh-CN" altLang="en-US"/>
          </a:p>
        </p:txBody>
      </p:sp>
    </p:spTree>
    <p:extLst>
      <p:ext uri="{BB962C8B-B14F-4D97-AF65-F5344CB8AC3E}">
        <p14:creationId xmlns:p14="http://schemas.microsoft.com/office/powerpoint/2010/main" val="319422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https://www.cnblogs.com/always-fight/p/10370412.html</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104</a:t>
            </a:fld>
            <a:endParaRPr lang="zh-CN" altLang="en-US"/>
          </a:p>
        </p:txBody>
      </p:sp>
    </p:spTree>
    <p:extLst>
      <p:ext uri="{BB962C8B-B14F-4D97-AF65-F5344CB8AC3E}">
        <p14:creationId xmlns:p14="http://schemas.microsoft.com/office/powerpoint/2010/main" val="38883295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105</a:t>
            </a:fld>
            <a:endParaRPr lang="zh-CN" altLang="en-US"/>
          </a:p>
        </p:txBody>
      </p:sp>
    </p:spTree>
    <p:extLst>
      <p:ext uri="{BB962C8B-B14F-4D97-AF65-F5344CB8AC3E}">
        <p14:creationId xmlns:p14="http://schemas.microsoft.com/office/powerpoint/2010/main" val="1363108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106</a:t>
            </a:fld>
            <a:endParaRPr lang="zh-CN" altLang="en-US"/>
          </a:p>
        </p:txBody>
      </p:sp>
    </p:spTree>
    <p:extLst>
      <p:ext uri="{BB962C8B-B14F-4D97-AF65-F5344CB8AC3E}">
        <p14:creationId xmlns:p14="http://schemas.microsoft.com/office/powerpoint/2010/main" val="34581395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107</a:t>
            </a:fld>
            <a:endParaRPr lang="zh-CN" altLang="en-US"/>
          </a:p>
        </p:txBody>
      </p:sp>
    </p:spTree>
    <p:extLst>
      <p:ext uri="{BB962C8B-B14F-4D97-AF65-F5344CB8AC3E}">
        <p14:creationId xmlns:p14="http://schemas.microsoft.com/office/powerpoint/2010/main" val="2221500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USSLAB</a:t>
            </a:r>
            <a:r>
              <a:rPr lang="zh-CN" altLang="en-US" dirty="0"/>
              <a:t>专用</a:t>
            </a:r>
            <a:r>
              <a:rPr lang="en-US" altLang="zh-CN" dirty="0"/>
              <a:t>PPT</a:t>
            </a:r>
            <a:r>
              <a:rPr lang="zh-CN" altLang="en-US" dirty="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演讲者：</a:t>
            </a:r>
            <a:r>
              <a:rPr lang="en-US" altLang="zh-CN" dirty="0"/>
              <a:t>XXX</a:t>
            </a:r>
            <a:endParaRPr lang="zh-CN" altLang="en-US" dirty="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Ubiquitous System Security Lab </a:t>
            </a:r>
            <a:endParaRPr lang="zh-CN" altLang="en-US" dirty="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0.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1.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2.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22.png"/><Relationship Id="rId4" Type="http://schemas.openxmlformats.org/officeDocument/2006/relationships/notesSlide" Target="../notesSlides/notesSlide17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hyperlink" Target="https://github.com/pierre-rouanet/aupyom" TargetMode="External"/><Relationship Id="rId2" Type="http://schemas.openxmlformats.org/officeDocument/2006/relationships/notesSlide" Target="../notesSlides/notesSlide178.xml"/><Relationship Id="rId1" Type="http://schemas.openxmlformats.org/officeDocument/2006/relationships/slideLayout" Target="../slideLayouts/slideLayout3.xml"/><Relationship Id="rId5" Type="http://schemas.openxmlformats.org/officeDocument/2006/relationships/hyperlink" Target="https://github.com/waywardgeek/sonic" TargetMode="External"/><Relationship Id="rId4" Type="http://schemas.openxmlformats.org/officeDocument/2006/relationships/hyperlink" Target="https://www.surina.net/soundtouch/" TargetMode="Externa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模型</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优化条件：调节单元个数、单元调节速度以及可</a:t>
            </a:r>
            <a:r>
              <a:rPr lang="zh-CN" altLang="en-US" sz="160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重要批注</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Adversarial Machine Learning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591812" y="2509303"/>
            <a:ext cx="7234111" cy="765728"/>
          </a:xfrm>
          <a:prstGeom prst="rect">
            <a:avLst/>
          </a:prstGeom>
        </p:spPr>
      </p:pic>
    </p:spTree>
    <p:extLst>
      <p:ext uri="{BB962C8B-B14F-4D97-AF65-F5344CB8AC3E}">
        <p14:creationId xmlns:p14="http://schemas.microsoft.com/office/powerpoint/2010/main" val="2263929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Measure loss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cross-entropy</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600" y="2883157"/>
            <a:ext cx="3362794" cy="638264"/>
          </a:xfrm>
          <a:prstGeom prst="rect">
            <a:avLst/>
          </a:prstGeom>
        </p:spPr>
      </p:pic>
      <p:pic>
        <p:nvPicPr>
          <p:cNvPr id="4" name="图片 3"/>
          <p:cNvPicPr>
            <a:picLocks noChangeAspect="1"/>
          </p:cNvPicPr>
          <p:nvPr/>
        </p:nvPicPr>
        <p:blipFill rotWithShape="1">
          <a:blip r:embed="rId4"/>
          <a:srcRect t="8460"/>
          <a:stretch/>
        </p:blipFill>
        <p:spPr>
          <a:xfrm>
            <a:off x="843572" y="3913632"/>
            <a:ext cx="10610850" cy="1403794"/>
          </a:xfrm>
          <a:prstGeom prst="rect">
            <a:avLst/>
          </a:prstGeom>
        </p:spPr>
      </p:pic>
    </p:spTree>
    <p:extLst>
      <p:ext uri="{BB962C8B-B14F-4D97-AF65-F5344CB8AC3E}">
        <p14:creationId xmlns:p14="http://schemas.microsoft.com/office/powerpoint/2010/main" val="1027770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Calculate gradient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loss is back-propagated to the input </a:t>
            </a:r>
            <a:r>
              <a:rPr lang="en-US" altLang="zh-CN" sz="1600" i="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of the neural network</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derivative of F(xi) depends on the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topology of the neural network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and is also calculated via the chain rule, going backward through the different layers.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749524" y="4113612"/>
            <a:ext cx="6869104" cy="1131189"/>
          </a:xfrm>
          <a:prstGeom prst="rect">
            <a:avLst/>
          </a:prstGeom>
        </p:spPr>
      </p:pic>
    </p:spTree>
    <p:extLst>
      <p:ext uri="{BB962C8B-B14F-4D97-AF65-F5344CB8AC3E}">
        <p14:creationId xmlns:p14="http://schemas.microsoft.com/office/powerpoint/2010/main" val="416882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Update</a:t>
            </a:r>
          </a:p>
        </p:txBody>
      </p:sp>
      <p:pic>
        <p:nvPicPr>
          <p:cNvPr id="3" name="图片 2"/>
          <p:cNvPicPr>
            <a:picLocks noChangeAspect="1"/>
          </p:cNvPicPr>
          <p:nvPr/>
        </p:nvPicPr>
        <p:blipFill>
          <a:blip r:embed="rId3"/>
          <a:stretch>
            <a:fillRect/>
          </a:stretch>
        </p:blipFill>
        <p:spPr>
          <a:xfrm>
            <a:off x="3695010" y="2800670"/>
            <a:ext cx="4215693" cy="934784"/>
          </a:xfrm>
          <a:prstGeom prst="rect">
            <a:avLst/>
          </a:prstGeom>
        </p:spPr>
      </p:pic>
    </p:spTree>
    <p:extLst>
      <p:ext uri="{BB962C8B-B14F-4D97-AF65-F5344CB8AC3E}">
        <p14:creationId xmlns:p14="http://schemas.microsoft.com/office/powerpoint/2010/main" val="20027893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Psychoacoustic Modeling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MP3 compression</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define how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dependencies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between certain frequencies can mask,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 make inaudible, other parts of an audio signal</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add inaudible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noise.</a:t>
            </a:r>
          </a:p>
        </p:txBody>
      </p:sp>
    </p:spTree>
    <p:extLst>
      <p:ext uri="{BB962C8B-B14F-4D97-AF65-F5344CB8AC3E}">
        <p14:creationId xmlns:p14="http://schemas.microsoft.com/office/powerpoint/2010/main" val="3272501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1033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MP3 Compression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granule windows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fast Fourier transform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bark scale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estimate the relevance of each band and compute its energy</a:t>
            </a:r>
          </a:p>
        </p:txBody>
      </p:sp>
      <p:pic>
        <p:nvPicPr>
          <p:cNvPr id="2" name="图片 1"/>
          <p:cNvPicPr>
            <a:picLocks noChangeAspect="1"/>
          </p:cNvPicPr>
          <p:nvPr/>
        </p:nvPicPr>
        <p:blipFill>
          <a:blip r:embed="rId3"/>
          <a:stretch>
            <a:fillRect/>
          </a:stretch>
        </p:blipFill>
        <p:spPr>
          <a:xfrm>
            <a:off x="6681216" y="3767473"/>
            <a:ext cx="3999928" cy="2339927"/>
          </a:xfrm>
          <a:prstGeom prst="rect">
            <a:avLst/>
          </a:prstGeom>
        </p:spPr>
      </p:pic>
      <p:pic>
        <p:nvPicPr>
          <p:cNvPr id="3" name="图片 2"/>
          <p:cNvPicPr>
            <a:picLocks noChangeAspect="1"/>
          </p:cNvPicPr>
          <p:nvPr/>
        </p:nvPicPr>
        <p:blipFill>
          <a:blip r:embed="rId4"/>
          <a:stretch>
            <a:fillRect/>
          </a:stretch>
        </p:blipFill>
        <p:spPr>
          <a:xfrm>
            <a:off x="1497330" y="4556437"/>
            <a:ext cx="4076700" cy="381000"/>
          </a:xfrm>
          <a:prstGeom prst="rect">
            <a:avLst/>
          </a:prstGeom>
        </p:spPr>
      </p:pic>
    </p:spTree>
    <p:extLst>
      <p:ext uri="{BB962C8B-B14F-4D97-AF65-F5344CB8AC3E}">
        <p14:creationId xmlns:p14="http://schemas.microsoft.com/office/powerpoint/2010/main" val="15940782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717414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218307" y="1705371"/>
            <a:ext cx="5657850" cy="4343400"/>
          </a:xfrm>
          <a:prstGeom prst="rect">
            <a:avLst/>
          </a:prstGeom>
        </p:spPr>
      </p:pic>
    </p:spTree>
    <p:extLst>
      <p:ext uri="{BB962C8B-B14F-4D97-AF65-F5344CB8AC3E}">
        <p14:creationId xmlns:p14="http://schemas.microsoft.com/office/powerpoint/2010/main" val="268893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1102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Forced Alignment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due to the decoding step—which includes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graph search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for a given transcription, many valid pseudo-posterior combinations exist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example, when the same text is spoken at different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speeds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the sequence of the HMM states is correspondingly faster or slower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algorithm is provided by the Kaldi toolkit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5979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5855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Integrating Preprocessing</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design choice does not affect the accuracy of the ASR system, but it allows for manipulating the raw audio data by applying backpropagation to the preprocessing steps, directly giving us the optimally adversarial audio signal as result.</a:t>
            </a:r>
          </a:p>
        </p:txBody>
      </p:sp>
      <p:pic>
        <p:nvPicPr>
          <p:cNvPr id="2" name="图片 1"/>
          <p:cNvPicPr>
            <a:picLocks noChangeAspect="1"/>
          </p:cNvPicPr>
          <p:nvPr/>
        </p:nvPicPr>
        <p:blipFill>
          <a:blip r:embed="rId3"/>
          <a:stretch>
            <a:fillRect/>
          </a:stretch>
        </p:blipFill>
        <p:spPr>
          <a:xfrm>
            <a:off x="4946234" y="2980563"/>
            <a:ext cx="5524500" cy="3067050"/>
          </a:xfrm>
          <a:prstGeom prst="rect">
            <a:avLst/>
          </a:prstGeom>
        </p:spPr>
      </p:pic>
    </p:spTree>
    <p:extLst>
      <p:ext uri="{BB962C8B-B14F-4D97-AF65-F5344CB8AC3E}">
        <p14:creationId xmlns:p14="http://schemas.microsoft.com/office/powerpoint/2010/main" val="13311052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Framing and Window Function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Discrete Fourier Transform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a:blip r:embed="rId4"/>
          <a:stretch>
            <a:fillRect/>
          </a:stretch>
        </p:blipFill>
        <p:spPr>
          <a:xfrm>
            <a:off x="3818093" y="3202581"/>
            <a:ext cx="4781550" cy="1314450"/>
          </a:xfrm>
          <a:prstGeom prst="rect">
            <a:avLst/>
          </a:prstGeom>
        </p:spPr>
      </p:pic>
      <p:pic>
        <p:nvPicPr>
          <p:cNvPr id="6" name="图片 5"/>
          <p:cNvPicPr>
            <a:picLocks noChangeAspect="1"/>
          </p:cNvPicPr>
          <p:nvPr/>
        </p:nvPicPr>
        <p:blipFill>
          <a:blip r:embed="rId5"/>
          <a:stretch>
            <a:fillRect/>
          </a:stretch>
        </p:blipFill>
        <p:spPr>
          <a:xfrm>
            <a:off x="1692973" y="5096151"/>
            <a:ext cx="4733925" cy="733425"/>
          </a:xfrm>
          <a:prstGeom prst="rect">
            <a:avLst/>
          </a:prstGeom>
        </p:spPr>
      </p:pic>
      <p:pic>
        <p:nvPicPr>
          <p:cNvPr id="7" name="图片 6"/>
          <p:cNvPicPr>
            <a:picLocks noChangeAspect="1"/>
          </p:cNvPicPr>
          <p:nvPr/>
        </p:nvPicPr>
        <p:blipFill>
          <a:blip r:embed="rId6"/>
          <a:stretch>
            <a:fillRect/>
          </a:stretch>
        </p:blipFill>
        <p:spPr>
          <a:xfrm>
            <a:off x="6832351" y="5095450"/>
            <a:ext cx="4171950" cy="609600"/>
          </a:xfrm>
          <a:prstGeom prst="rect">
            <a:avLst/>
          </a:prstGeom>
        </p:spPr>
      </p:pic>
    </p:spTree>
    <p:extLst>
      <p:ext uri="{BB962C8B-B14F-4D97-AF65-F5344CB8AC3E}">
        <p14:creationId xmlns:p14="http://schemas.microsoft.com/office/powerpoint/2010/main" val="3418915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784351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1729050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Logarithm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rotWithShape="1">
          <a:blip r:embed="rId4"/>
          <a:srcRect t="11782" b="-1"/>
          <a:stretch/>
        </p:blipFill>
        <p:spPr>
          <a:xfrm>
            <a:off x="5351618" y="3474720"/>
            <a:ext cx="1714500" cy="277292"/>
          </a:xfrm>
          <a:prstGeom prst="rect">
            <a:avLst/>
          </a:prstGeom>
        </p:spPr>
      </p:pic>
      <p:pic>
        <p:nvPicPr>
          <p:cNvPr id="6" name="图片 5"/>
          <p:cNvPicPr>
            <a:picLocks noChangeAspect="1"/>
          </p:cNvPicPr>
          <p:nvPr/>
        </p:nvPicPr>
        <p:blipFill>
          <a:blip r:embed="rId5"/>
          <a:stretch>
            <a:fillRect/>
          </a:stretch>
        </p:blipFill>
        <p:spPr>
          <a:xfrm>
            <a:off x="4894418" y="3859806"/>
            <a:ext cx="2628900" cy="685800"/>
          </a:xfrm>
          <a:prstGeom prst="rect">
            <a:avLst/>
          </a:prstGeom>
        </p:spPr>
      </p:pic>
    </p:spTree>
    <p:extLst>
      <p:ext uri="{BB962C8B-B14F-4D97-AF65-F5344CB8AC3E}">
        <p14:creationId xmlns:p14="http://schemas.microsoft.com/office/powerpoint/2010/main" val="39847060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use the original audio signal to calculate the hearing thresholds 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limit the differences D between the original signal spectrum S and the modified signal spectrum M to the threshold of human perception for all times t and frequencies k</a:t>
            </a:r>
          </a:p>
        </p:txBody>
      </p:sp>
      <p:pic>
        <p:nvPicPr>
          <p:cNvPr id="2" name="图片 1"/>
          <p:cNvPicPr>
            <a:picLocks noChangeAspect="1"/>
          </p:cNvPicPr>
          <p:nvPr/>
        </p:nvPicPr>
        <p:blipFill>
          <a:blip r:embed="rId3"/>
          <a:stretch>
            <a:fillRect/>
          </a:stretch>
        </p:blipFill>
        <p:spPr>
          <a:xfrm>
            <a:off x="3028403" y="3483292"/>
            <a:ext cx="6360930" cy="1198436"/>
          </a:xfrm>
          <a:prstGeom prst="rect">
            <a:avLst/>
          </a:prstGeom>
        </p:spPr>
      </p:pic>
    </p:spTree>
    <p:extLst>
      <p:ext uri="{BB962C8B-B14F-4D97-AF65-F5344CB8AC3E}">
        <p14:creationId xmlns:p14="http://schemas.microsoft.com/office/powerpoint/2010/main" val="3591688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501675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calculate the amount of distortion that is still acceptable via …</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First, because the thresholds are tight, an additional variable      is added, to allow the algorithm to differ from the hearing thresholds by small amounts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negative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value for                 indicates that we crossed the threshold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want to avoid more noise for these time-frequency-bins, we set all              &lt; 0 to zero.</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373530" y="2290146"/>
            <a:ext cx="2054639" cy="370091"/>
          </a:xfrm>
          <a:prstGeom prst="rect">
            <a:avLst/>
          </a:prstGeom>
        </p:spPr>
      </p:pic>
      <p:pic>
        <p:nvPicPr>
          <p:cNvPr id="4" name="图片 3"/>
          <p:cNvPicPr>
            <a:picLocks noChangeAspect="1"/>
          </p:cNvPicPr>
          <p:nvPr/>
        </p:nvPicPr>
        <p:blipFill>
          <a:blip r:embed="rId4"/>
          <a:stretch>
            <a:fillRect/>
          </a:stretch>
        </p:blipFill>
        <p:spPr>
          <a:xfrm>
            <a:off x="7115556" y="2856326"/>
            <a:ext cx="228600" cy="285750"/>
          </a:xfrm>
          <a:prstGeom prst="rect">
            <a:avLst/>
          </a:prstGeom>
        </p:spPr>
      </p:pic>
      <p:pic>
        <p:nvPicPr>
          <p:cNvPr id="6" name="图片 5"/>
          <p:cNvPicPr>
            <a:picLocks noChangeAspect="1"/>
          </p:cNvPicPr>
          <p:nvPr/>
        </p:nvPicPr>
        <p:blipFill>
          <a:blip r:embed="rId5"/>
          <a:stretch>
            <a:fillRect/>
          </a:stretch>
        </p:blipFill>
        <p:spPr>
          <a:xfrm>
            <a:off x="5373530" y="3757886"/>
            <a:ext cx="2103745" cy="502030"/>
          </a:xfrm>
          <a:prstGeom prst="rect">
            <a:avLst/>
          </a:prstGeom>
        </p:spPr>
      </p:pic>
      <p:pic>
        <p:nvPicPr>
          <p:cNvPr id="7" name="图片 6"/>
          <p:cNvPicPr>
            <a:picLocks noChangeAspect="1"/>
          </p:cNvPicPr>
          <p:nvPr/>
        </p:nvPicPr>
        <p:blipFill>
          <a:blip r:embed="rId6"/>
          <a:stretch>
            <a:fillRect/>
          </a:stretch>
        </p:blipFill>
        <p:spPr>
          <a:xfrm>
            <a:off x="3177540" y="4296858"/>
            <a:ext cx="838200" cy="323850"/>
          </a:xfrm>
          <a:prstGeom prst="rect">
            <a:avLst/>
          </a:prstGeom>
        </p:spPr>
      </p:pic>
      <p:pic>
        <p:nvPicPr>
          <p:cNvPr id="9" name="图片 8"/>
          <p:cNvPicPr>
            <a:picLocks noChangeAspect="1"/>
          </p:cNvPicPr>
          <p:nvPr/>
        </p:nvPicPr>
        <p:blipFill>
          <a:blip r:embed="rId6"/>
          <a:stretch>
            <a:fillRect/>
          </a:stretch>
        </p:blipFill>
        <p:spPr>
          <a:xfrm>
            <a:off x="8036052" y="4790634"/>
            <a:ext cx="838200" cy="323850"/>
          </a:xfrm>
          <a:prstGeom prst="rect">
            <a:avLst/>
          </a:prstGeom>
        </p:spPr>
      </p:pic>
      <p:pic>
        <p:nvPicPr>
          <p:cNvPr id="8" name="图片 7"/>
          <p:cNvPicPr>
            <a:picLocks noChangeAspect="1"/>
          </p:cNvPicPr>
          <p:nvPr/>
        </p:nvPicPr>
        <p:blipFill>
          <a:blip r:embed="rId7"/>
          <a:stretch>
            <a:fillRect/>
          </a:stretch>
        </p:blipFill>
        <p:spPr>
          <a:xfrm>
            <a:off x="4508754" y="5181460"/>
            <a:ext cx="4076700" cy="619125"/>
          </a:xfrm>
          <a:prstGeom prst="rect">
            <a:avLst/>
          </a:prstGeom>
        </p:spPr>
      </p:pic>
    </p:spTree>
    <p:extLst>
      <p:ext uri="{BB962C8B-B14F-4D97-AF65-F5344CB8AC3E}">
        <p14:creationId xmlns:p14="http://schemas.microsoft.com/office/powerpoint/2010/main" val="3591233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Using the resulting scaling factors                typically leads to good results, but especially in the cases where only very small changes are acceptable, this scaling factor alone is not enough to satisfy the hearing thresholds. Therefore, we use another, fixed scaling factor, which only depends on the</a:t>
            </a: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hearing thresholds H. For this purpose, H is also scaled to values between zero and one, denoted by ^H</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681984" y="3950274"/>
            <a:ext cx="5281422" cy="802085"/>
          </a:xfrm>
          <a:prstGeom prst="rect">
            <a:avLst/>
          </a:prstGeom>
        </p:spPr>
      </p:pic>
      <p:pic>
        <p:nvPicPr>
          <p:cNvPr id="2" name="图片 1"/>
          <p:cNvPicPr>
            <a:picLocks noChangeAspect="1"/>
          </p:cNvPicPr>
          <p:nvPr/>
        </p:nvPicPr>
        <p:blipFill rotWithShape="1">
          <a:blip r:embed="rId4"/>
          <a:srcRect t="28133"/>
          <a:stretch/>
        </p:blipFill>
        <p:spPr>
          <a:xfrm>
            <a:off x="3974782" y="4926416"/>
            <a:ext cx="4695825" cy="410718"/>
          </a:xfrm>
          <a:prstGeom prst="rect">
            <a:avLst/>
          </a:prstGeom>
        </p:spPr>
      </p:pic>
      <p:pic>
        <p:nvPicPr>
          <p:cNvPr id="13" name="图片 12"/>
          <p:cNvPicPr>
            <a:picLocks noChangeAspect="1"/>
          </p:cNvPicPr>
          <p:nvPr/>
        </p:nvPicPr>
        <p:blipFill>
          <a:blip r:embed="rId5"/>
          <a:stretch>
            <a:fillRect/>
          </a:stretch>
        </p:blipFill>
        <p:spPr>
          <a:xfrm>
            <a:off x="4678966" y="1902795"/>
            <a:ext cx="676275" cy="323850"/>
          </a:xfrm>
          <a:prstGeom prst="rect">
            <a:avLst/>
          </a:prstGeom>
        </p:spPr>
      </p:pic>
    </p:spTree>
    <p:extLst>
      <p:ext uri="{BB962C8B-B14F-4D97-AF65-F5344CB8AC3E}">
        <p14:creationId xmlns:p14="http://schemas.microsoft.com/office/powerpoint/2010/main" val="4171909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raw_thresholds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 Map,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Table_absolute_threshold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fs, 128); % Threshold in quiet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[Flags,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Find_tonal_components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TH, Map, CB);</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Individual_masking_thresholds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 Map);</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Global_masking_threshold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LTn</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876380" y="3873055"/>
            <a:ext cx="5029200" cy="2257425"/>
          </a:xfrm>
          <a:prstGeom prst="rect">
            <a:avLst/>
          </a:prstGeom>
        </p:spPr>
      </p:pic>
    </p:spTree>
    <p:extLst>
      <p:ext uri="{BB962C8B-B14F-4D97-AF65-F5344CB8AC3E}">
        <p14:creationId xmlns:p14="http://schemas.microsoft.com/office/powerpoint/2010/main" val="323906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https://cloud.google.com/speech-to-text/docs/encoding</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a:solidFill>
                  <a:schemeClr val="tx1"/>
                </a:solidFill>
                <a:latin typeface="Microsoft YaHei" charset="-122"/>
                <a:ea typeface="Microsoft YaHei" charset="-122"/>
                <a:cs typeface="Microsoft YaHei" charset="-122"/>
              </a:rPr>
              <a:t>OPUS\MP3\FLAC</a:t>
            </a: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a:solidFill>
                  <a:schemeClr val="tx1"/>
                </a:solidFill>
                <a:latin typeface="Microsoft YaHei" charset="-122"/>
                <a:ea typeface="Microsoft YaHei" charset="-122"/>
                <a:cs typeface="Microsoft YaHei" charset="-122"/>
              </a:rPr>
              <a:t>LINEAR16 </a:t>
            </a: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或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编码音频  </a:t>
            </a:r>
            <a:endParaRPr lang="en-US" altLang="zh-CN" sz="2000" dirty="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的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measure distortion in Decibels (dB): a logarithmic scale that measures the relative loudness of an audio sample:</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33261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distortion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C6DAC36-AD80-44D0-8905-082837530F5A}"/>
              </a:ext>
            </a:extLst>
          </p:cNvPr>
          <p:cNvPicPr>
            <a:picLocks noChangeAspect="1"/>
          </p:cNvPicPr>
          <p:nvPr/>
        </p:nvPicPr>
        <p:blipFill>
          <a:blip r:embed="rId3"/>
          <a:stretch>
            <a:fillRect/>
          </a:stretch>
        </p:blipFill>
        <p:spPr>
          <a:xfrm>
            <a:off x="3615469" y="3293113"/>
            <a:ext cx="4414839" cy="640585"/>
          </a:xfrm>
          <a:prstGeom prst="rect">
            <a:avLst/>
          </a:prstGeom>
        </p:spPr>
      </p:pic>
      <p:pic>
        <p:nvPicPr>
          <p:cNvPr id="3" name="图片 2">
            <a:extLst>
              <a:ext uri="{FF2B5EF4-FFF2-40B4-BE49-F238E27FC236}">
                <a16:creationId xmlns:a16="http://schemas.microsoft.com/office/drawing/2014/main" id="{44977EE8-D239-400D-8E55-E4A055D58EC1}"/>
              </a:ext>
            </a:extLst>
          </p:cNvPr>
          <p:cNvPicPr>
            <a:picLocks noChangeAspect="1"/>
          </p:cNvPicPr>
          <p:nvPr/>
        </p:nvPicPr>
        <p:blipFill>
          <a:blip r:embed="rId4"/>
          <a:stretch>
            <a:fillRect/>
          </a:stretch>
        </p:blipFill>
        <p:spPr>
          <a:xfrm>
            <a:off x="3463069" y="4342756"/>
            <a:ext cx="4745882" cy="919163"/>
          </a:xfrm>
          <a:prstGeom prst="rect">
            <a:avLst/>
          </a:prstGeom>
        </p:spPr>
      </p:pic>
    </p:spTree>
    <p:extLst>
      <p:ext uri="{BB962C8B-B14F-4D97-AF65-F5344CB8AC3E}">
        <p14:creationId xmlns:p14="http://schemas.microsoft.com/office/powerpoint/2010/main" val="455373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given a natural example x and any target phrase t,</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19703" cy="1077218"/>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optimization</a:t>
            </a:r>
          </a:p>
          <a:p>
            <a:r>
              <a:rPr lang="en-US" altLang="zh-CN" sz="3200" b="1" dirty="0">
                <a:solidFill>
                  <a:prstClr val="black"/>
                </a:solidFill>
                <a:latin typeface="微软雅黑" panose="020B0503020204020204" pitchFamily="34" charset="-122"/>
                <a:ea typeface="微软雅黑" panose="020B0503020204020204" pitchFamily="34" charset="-122"/>
              </a:rPr>
              <a:t>problem</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674B830-57C0-4754-9BC4-EDBC5569A9E6}"/>
              </a:ext>
            </a:extLst>
          </p:cNvPr>
          <p:cNvPicPr>
            <a:picLocks noChangeAspect="1"/>
          </p:cNvPicPr>
          <p:nvPr/>
        </p:nvPicPr>
        <p:blipFill>
          <a:blip r:embed="rId3"/>
          <a:stretch>
            <a:fillRect/>
          </a:stretch>
        </p:blipFill>
        <p:spPr>
          <a:xfrm>
            <a:off x="1082919" y="3492470"/>
            <a:ext cx="2781300" cy="828675"/>
          </a:xfrm>
          <a:prstGeom prst="rect">
            <a:avLst/>
          </a:prstGeom>
        </p:spPr>
      </p:pic>
      <p:pic>
        <p:nvPicPr>
          <p:cNvPr id="5" name="图片 4">
            <a:extLst>
              <a:ext uri="{FF2B5EF4-FFF2-40B4-BE49-F238E27FC236}">
                <a16:creationId xmlns:a16="http://schemas.microsoft.com/office/drawing/2014/main" id="{B474221A-9F49-4B1E-85FD-E9432E31B415}"/>
              </a:ext>
            </a:extLst>
          </p:cNvPr>
          <p:cNvPicPr>
            <a:picLocks noChangeAspect="1"/>
          </p:cNvPicPr>
          <p:nvPr/>
        </p:nvPicPr>
        <p:blipFill>
          <a:blip r:embed="rId4"/>
          <a:stretch>
            <a:fillRect/>
          </a:stretch>
        </p:blipFill>
        <p:spPr>
          <a:xfrm>
            <a:off x="4673444" y="3749644"/>
            <a:ext cx="2619375" cy="314325"/>
          </a:xfrm>
          <a:prstGeom prst="rect">
            <a:avLst/>
          </a:prstGeom>
        </p:spPr>
      </p:pic>
      <p:pic>
        <p:nvPicPr>
          <p:cNvPr id="6" name="图片 5">
            <a:extLst>
              <a:ext uri="{FF2B5EF4-FFF2-40B4-BE49-F238E27FC236}">
                <a16:creationId xmlns:a16="http://schemas.microsoft.com/office/drawing/2014/main" id="{8515575B-49F9-476D-A0E2-D282367033BD}"/>
              </a:ext>
            </a:extLst>
          </p:cNvPr>
          <p:cNvPicPr>
            <a:picLocks noChangeAspect="1"/>
          </p:cNvPicPr>
          <p:nvPr/>
        </p:nvPicPr>
        <p:blipFill>
          <a:blip r:embed="rId5"/>
          <a:stretch>
            <a:fillRect/>
          </a:stretch>
        </p:blipFill>
        <p:spPr>
          <a:xfrm>
            <a:off x="3829050" y="4842054"/>
            <a:ext cx="4533900" cy="895350"/>
          </a:xfrm>
          <a:prstGeom prst="rect">
            <a:avLst/>
          </a:prstGeom>
        </p:spPr>
      </p:pic>
      <p:pic>
        <p:nvPicPr>
          <p:cNvPr id="7" name="图片 6">
            <a:extLst>
              <a:ext uri="{FF2B5EF4-FFF2-40B4-BE49-F238E27FC236}">
                <a16:creationId xmlns:a16="http://schemas.microsoft.com/office/drawing/2014/main" id="{942A5A3D-C445-4A35-978A-723364110A25}"/>
              </a:ext>
            </a:extLst>
          </p:cNvPr>
          <p:cNvPicPr>
            <a:picLocks noChangeAspect="1"/>
          </p:cNvPicPr>
          <p:nvPr/>
        </p:nvPicPr>
        <p:blipFill>
          <a:blip r:embed="rId6"/>
          <a:stretch>
            <a:fillRect/>
          </a:stretch>
        </p:blipFill>
        <p:spPr>
          <a:xfrm>
            <a:off x="8675442" y="2522394"/>
            <a:ext cx="2695575" cy="581025"/>
          </a:xfrm>
          <a:prstGeom prst="rect">
            <a:avLst/>
          </a:prstGeom>
        </p:spPr>
      </p:pic>
      <p:pic>
        <p:nvPicPr>
          <p:cNvPr id="8" name="图片 7">
            <a:extLst>
              <a:ext uri="{FF2B5EF4-FFF2-40B4-BE49-F238E27FC236}">
                <a16:creationId xmlns:a16="http://schemas.microsoft.com/office/drawing/2014/main" id="{95F7E114-4EDF-4374-B3E9-4E5A6B8C6250}"/>
              </a:ext>
            </a:extLst>
          </p:cNvPr>
          <p:cNvPicPr>
            <a:picLocks noChangeAspect="1"/>
          </p:cNvPicPr>
          <p:nvPr/>
        </p:nvPicPr>
        <p:blipFill>
          <a:blip r:embed="rId7"/>
          <a:stretch>
            <a:fillRect/>
          </a:stretch>
        </p:blipFill>
        <p:spPr>
          <a:xfrm>
            <a:off x="8466993" y="4044131"/>
            <a:ext cx="3276600" cy="838200"/>
          </a:xfrm>
          <a:prstGeom prst="rect">
            <a:avLst/>
          </a:prstGeom>
        </p:spPr>
      </p:pic>
    </p:spTree>
    <p:extLst>
      <p:ext uri="{BB962C8B-B14F-4D97-AF65-F5344CB8AC3E}">
        <p14:creationId xmlns:p14="http://schemas.microsoft.com/office/powerpoint/2010/main" val="3927228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Greedy decoding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Beam Search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decoding</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117435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beam-search decoder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4C38DD4-1C47-47C4-9113-7BFFE5D60DBC}"/>
              </a:ext>
            </a:extLst>
          </p:cNvPr>
          <p:cNvPicPr>
            <a:picLocks noChangeAspect="1"/>
          </p:cNvPicPr>
          <p:nvPr/>
        </p:nvPicPr>
        <p:blipFill rotWithShape="1">
          <a:blip r:embed="rId3"/>
          <a:srcRect t="12697"/>
          <a:stretch/>
        </p:blipFill>
        <p:spPr>
          <a:xfrm>
            <a:off x="963856" y="2363252"/>
            <a:ext cx="4641652" cy="510524"/>
          </a:xfrm>
          <a:prstGeom prst="rect">
            <a:avLst/>
          </a:prstGeom>
        </p:spPr>
      </p:pic>
      <p:pic>
        <p:nvPicPr>
          <p:cNvPr id="5" name="图片 4">
            <a:extLst>
              <a:ext uri="{FF2B5EF4-FFF2-40B4-BE49-F238E27FC236}">
                <a16:creationId xmlns:a16="http://schemas.microsoft.com/office/drawing/2014/main" id="{D625DBA6-F7C0-4FCC-9EA9-740327D88E14}"/>
              </a:ext>
            </a:extLst>
          </p:cNvPr>
          <p:cNvPicPr>
            <a:picLocks noChangeAspect="1"/>
          </p:cNvPicPr>
          <p:nvPr/>
        </p:nvPicPr>
        <p:blipFill>
          <a:blip r:embed="rId4"/>
          <a:stretch>
            <a:fillRect/>
          </a:stretch>
        </p:blipFill>
        <p:spPr>
          <a:xfrm>
            <a:off x="7170149" y="2802003"/>
            <a:ext cx="3281730" cy="626997"/>
          </a:xfrm>
          <a:prstGeom prst="rect">
            <a:avLst/>
          </a:prstGeom>
        </p:spPr>
      </p:pic>
    </p:spTree>
    <p:extLst>
      <p:ext uri="{BB962C8B-B14F-4D97-AF65-F5344CB8AC3E}">
        <p14:creationId xmlns:p14="http://schemas.microsoft.com/office/powerpoint/2010/main" val="4085831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3893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loss function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a16="http://schemas.microsoft.com/office/drawing/2014/main"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4235263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音素</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766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音素构成</a:t>
            </a:r>
          </a:p>
        </p:txBody>
      </p:sp>
      <p:pic>
        <p:nvPicPr>
          <p:cNvPr id="1025" name="Picture 1" descr="C:\Users\lichaohao\AppData\Local\YNote\data\zjulch_zhuce@126.com\099cf72f2a324c19b4ec781381f43ac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98" y="2249906"/>
            <a:ext cx="549592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ichaohao\AppData\Local\YNote\data\zjulch_zhuce@126.com\de7b649a261d47329a50f7c9939729ee\15928934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369" y="1964155"/>
            <a:ext cx="504825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65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音变规则</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66602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141620" y="1412983"/>
            <a:ext cx="8919411" cy="45222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194796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 </a:t>
            </a:r>
          </a:p>
        </p:txBody>
      </p:sp>
    </p:spTree>
    <p:extLst>
      <p:ext uri="{BB962C8B-B14F-4D97-AF65-F5344CB8AC3E}">
        <p14:creationId xmlns:p14="http://schemas.microsoft.com/office/powerpoint/2010/main" val="2497016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990850" y="3906502"/>
            <a:ext cx="7391400" cy="20669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增音</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218521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的发音是比较饱满的，嘴型一般比较大，当前面一个单词结尾和后面一个单词开头都是元音的时候，嘴型就比较难以变换，这时候在两个元音之间加以上一个辅音以辅助这种嘴型的转换，使得发音更加流畅，就是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too easy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tu</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wi:zi</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，类似还有</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Do it!</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idea of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ai’dierevit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copy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kopijit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，类似的还有单词内部的音变比如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的发音</a:t>
            </a:r>
          </a:p>
        </p:txBody>
      </p:sp>
    </p:spTree>
    <p:extLst>
      <p:ext uri="{BB962C8B-B14F-4D97-AF65-F5344CB8AC3E}">
        <p14:creationId xmlns:p14="http://schemas.microsoft.com/office/powerpoint/2010/main" val="38881875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105055" y="3694620"/>
            <a:ext cx="6472237" cy="2187067"/>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失爆</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181588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失爆就是失去爆破音的爆破部分，也就是爆破音不爆破，发生在前面一个单词的结尾是爆破音，后面一个单词的开头是辅音的情况下。</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是爆破音，</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是辅音，所以</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的爆破部分省略掉。特别注意失爆只是失去爆破音的爆破部分，不是省略整个爆破音，比如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不能读成</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 night.</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3190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https://cloud.google.com/speech-to-text/docs/best-practices</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前一个单词的结尾是辅音，后一个单词的开头是元音，就会发生连读。</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4976060" y="1174256"/>
            <a:ext cx="6667500" cy="4972050"/>
          </a:xfrm>
          <a:prstGeom prst="rect">
            <a:avLst/>
          </a:prstGeom>
        </p:spPr>
      </p:pic>
    </p:spTree>
    <p:extLst>
      <p:ext uri="{BB962C8B-B14F-4D97-AF65-F5344CB8AC3E}">
        <p14:creationId xmlns:p14="http://schemas.microsoft.com/office/powerpoint/2010/main" val="26332774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同化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Assimilation occurs when a phoneme (sound) in one word causes a change in a sound in a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neighbouring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word.</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4924675" y="2034089"/>
            <a:ext cx="6505575" cy="3800475"/>
          </a:xfrm>
          <a:prstGeom prst="rect">
            <a:avLst/>
          </a:prstGeom>
        </p:spPr>
      </p:pic>
    </p:spTree>
    <p:extLst>
      <p:ext uri="{BB962C8B-B14F-4D97-AF65-F5344CB8AC3E}">
        <p14:creationId xmlns:p14="http://schemas.microsoft.com/office/powerpoint/2010/main" val="37088657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弱读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Reduction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851485" y="1944796"/>
            <a:ext cx="7026441" cy="3742727"/>
          </a:xfrm>
          <a:prstGeom prst="rect">
            <a:avLst/>
          </a:prstGeom>
        </p:spPr>
      </p:pic>
    </p:spTree>
    <p:extLst>
      <p:ext uri="{BB962C8B-B14F-4D97-AF65-F5344CB8AC3E}">
        <p14:creationId xmlns:p14="http://schemas.microsoft.com/office/powerpoint/2010/main" val="29400566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异化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Dissimilation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891" y="2147461"/>
            <a:ext cx="7226991" cy="3711918"/>
          </a:xfrm>
          <a:prstGeom prst="rect">
            <a:avLst/>
          </a:prstGeom>
        </p:spPr>
      </p:pic>
    </p:spTree>
    <p:extLst>
      <p:ext uri="{BB962C8B-B14F-4D97-AF65-F5344CB8AC3E}">
        <p14:creationId xmlns:p14="http://schemas.microsoft.com/office/powerpoint/2010/main" val="7582965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浊化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Sound Voicing</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rotWithShape="1">
          <a:blip r:embed="rId3"/>
          <a:srcRect t="4972"/>
          <a:stretch/>
        </p:blipFill>
        <p:spPr>
          <a:xfrm>
            <a:off x="852298" y="2354923"/>
            <a:ext cx="10991850" cy="3511960"/>
          </a:xfrm>
          <a:prstGeom prst="rect">
            <a:avLst/>
          </a:prstGeom>
        </p:spPr>
      </p:pic>
    </p:spTree>
    <p:extLst>
      <p:ext uri="{BB962C8B-B14F-4D97-AF65-F5344CB8AC3E}">
        <p14:creationId xmlns:p14="http://schemas.microsoft.com/office/powerpoint/2010/main" val="16910860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缩读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Contraction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045242" y="1311442"/>
            <a:ext cx="6096000" cy="5029200"/>
          </a:xfrm>
          <a:prstGeom prst="rect">
            <a:avLst/>
          </a:prstGeom>
        </p:spPr>
      </p:pic>
    </p:spTree>
    <p:extLst>
      <p:ext uri="{BB962C8B-B14F-4D97-AF65-F5344CB8AC3E}">
        <p14:creationId xmlns:p14="http://schemas.microsoft.com/office/powerpoint/2010/main" val="1590482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613" y="1705371"/>
            <a:ext cx="8641744" cy="4351516"/>
          </a:xfrm>
          <a:prstGeom prst="rect">
            <a:avLst/>
          </a:prstGeom>
        </p:spPr>
      </p:pic>
    </p:spTree>
    <p:extLst>
      <p:ext uri="{BB962C8B-B14F-4D97-AF65-F5344CB8AC3E}">
        <p14:creationId xmlns:p14="http://schemas.microsoft.com/office/powerpoint/2010/main" val="39043560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72200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take a picture</a:t>
            </a:r>
          </a:p>
          <a:p>
            <a:pPr marL="342900" indent="-342900">
              <a:lnSpc>
                <a:spcPct val="200000"/>
              </a:lnSpc>
              <a:buFont typeface="+mj-ea"/>
              <a:buAutoNum type="circleNumDbPlain"/>
            </a:pPr>
            <a:r>
              <a:rPr lang="en-US" altLang="zh-CN" sz="1600" dirty="0"/>
              <a:t>navigate to my home</a:t>
            </a:r>
          </a:p>
          <a:p>
            <a:pPr marL="342900" indent="-342900">
              <a:lnSpc>
                <a:spcPct val="200000"/>
              </a:lnSpc>
              <a:buFont typeface="+mj-ea"/>
              <a:buAutoNum type="circleNumDbPlain"/>
            </a:pPr>
            <a:r>
              <a:rPr lang="en-US" altLang="zh-CN" sz="1600" dirty="0"/>
              <a:t>turn off the light</a:t>
            </a:r>
          </a:p>
          <a:p>
            <a:pPr marL="342900" indent="-342900">
              <a:lnSpc>
                <a:spcPct val="200000"/>
              </a:lnSpc>
              <a:buFont typeface="+mj-ea"/>
              <a:buAutoNum type="circleNumDbPlain"/>
            </a:pPr>
            <a:r>
              <a:rPr lang="en-US" altLang="zh-CN" sz="1600" dirty="0"/>
              <a:t>turn on wireless hot spot</a:t>
            </a:r>
          </a:p>
          <a:p>
            <a:pPr marL="342900" indent="-342900">
              <a:lnSpc>
                <a:spcPct val="200000"/>
              </a:lnSpc>
              <a:buFont typeface="+mj-ea"/>
              <a:buAutoNum type="circleNumDbPlain"/>
            </a:pPr>
            <a:r>
              <a:rPr lang="en-US" altLang="zh-CN" sz="1600" b="1" dirty="0"/>
              <a:t>we start phone now</a:t>
            </a:r>
          </a:p>
          <a:p>
            <a:pPr marL="342900" indent="-342900">
              <a:lnSpc>
                <a:spcPct val="200000"/>
              </a:lnSpc>
              <a:buFont typeface="+mj-ea"/>
              <a:buAutoNum type="circleNumDbPlain"/>
            </a:pPr>
            <a:r>
              <a:rPr lang="en-US" altLang="zh-CN" sz="1600" dirty="0"/>
              <a:t>read mail </a:t>
            </a:r>
          </a:p>
          <a:p>
            <a:pPr marL="342900" indent="-342900">
              <a:lnSpc>
                <a:spcPct val="200000"/>
              </a:lnSpc>
              <a:buFont typeface="+mj-ea"/>
              <a:buAutoNum type="circleNumDbPlain"/>
            </a:pPr>
            <a:r>
              <a:rPr lang="en-US" altLang="zh-CN" sz="1600" dirty="0"/>
              <a:t>open the website</a:t>
            </a:r>
          </a:p>
          <a:p>
            <a:pPr marL="342900" indent="-342900">
              <a:lnSpc>
                <a:spcPct val="200000"/>
              </a:lnSpc>
              <a:buFont typeface="+mj-ea"/>
              <a:buAutoNum type="circleNumDbPlain"/>
            </a:pPr>
            <a:r>
              <a:rPr lang="en-US" altLang="zh-CN" sz="1600" dirty="0"/>
              <a:t>make it warmer</a:t>
            </a:r>
          </a:p>
          <a:p>
            <a:pPr marL="342900" indent="-342900">
              <a:lnSpc>
                <a:spcPct val="200000"/>
              </a:lnSpc>
              <a:buFont typeface="+mj-ea"/>
              <a:buAutoNum type="circleNumDbPlain"/>
            </a:pPr>
            <a:r>
              <a:rPr lang="en-US" altLang="zh-CN" sz="1600" dirty="0"/>
              <a:t>turn off the computer </a:t>
            </a:r>
          </a:p>
          <a:p>
            <a:pPr marL="342900" indent="-342900">
              <a:lnSpc>
                <a:spcPct val="200000"/>
              </a:lnSpc>
              <a:buFont typeface="+mj-ea"/>
              <a:buAutoNum type="circleNumDbPlain"/>
            </a:pPr>
            <a:r>
              <a:rPr lang="en-US" altLang="zh-CN" sz="1600" dirty="0"/>
              <a:t>call my wife </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卡掉了特定的辅音（甚至元音）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read email: </a:t>
            </a:r>
            <a:r>
              <a:rPr lang="en-US" altLang="zh-CN" sz="1600" dirty="0"/>
              <a:t> real male/ red mail/ read me(</a:t>
            </a:r>
            <a:r>
              <a:rPr lang="zh-CN" altLang="en-US" sz="1600" dirty="0"/>
              <a:t>慢</a:t>
            </a:r>
            <a:r>
              <a:rPr lang="en-US" altLang="zh-CN" sz="1600" dirty="0"/>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未完全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卡掉了特定的辅音（辅音变成另外一个辅音）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call my wife</a:t>
            </a:r>
            <a:r>
              <a:rPr lang="en-US" altLang="zh-CN" sz="1600" dirty="0"/>
              <a:t>: all my life</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慢速导致</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辅音复用</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we start phone now</a:t>
            </a:r>
            <a:r>
              <a:rPr lang="zh-CN" altLang="en-US" sz="1600" b="1" dirty="0"/>
              <a:t>：</a:t>
            </a:r>
            <a:r>
              <a:rPr lang="en-US" altLang="zh-CN" sz="1600" dirty="0"/>
              <a:t>race start on now</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Rtp</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等辅音组成越多，变化越多</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we start phone now</a:t>
            </a:r>
            <a:r>
              <a:rPr lang="zh-CN" altLang="en-US" sz="1600" b="1" dirty="0"/>
              <a:t>：</a:t>
            </a:r>
            <a:r>
              <a:rPr lang="en-US" altLang="zh-CN" sz="1600" dirty="0"/>
              <a:t>race art phone now/ restart phone now/race start on now</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输出结果</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非常规</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radophone</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（不存在的词</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astarte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masterton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（很偏）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暂时无法解释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take a picture - take a texture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如何出来）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02920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leave me alone</a:t>
            </a:r>
          </a:p>
          <a:p>
            <a:pPr marL="342900" indent="-342900">
              <a:lnSpc>
                <a:spcPct val="200000"/>
              </a:lnSpc>
              <a:buFont typeface="+mj-ea"/>
              <a:buAutoNum type="circleNumDbPlain"/>
            </a:pPr>
            <a:r>
              <a:rPr lang="en-US" altLang="zh-CN" sz="1600" dirty="0"/>
              <a:t>keep it quiet</a:t>
            </a:r>
          </a:p>
          <a:p>
            <a:pPr marL="342900" indent="-342900">
              <a:lnSpc>
                <a:spcPct val="200000"/>
              </a:lnSpc>
              <a:buFont typeface="+mj-ea"/>
              <a:buAutoNum type="circleNumDbPlain"/>
            </a:pPr>
            <a:r>
              <a:rPr lang="en-US" altLang="zh-CN" sz="1600" dirty="0"/>
              <a:t>just do it</a:t>
            </a:r>
          </a:p>
          <a:p>
            <a:pPr marL="342900" indent="-342900">
              <a:lnSpc>
                <a:spcPct val="200000"/>
              </a:lnSpc>
              <a:buFont typeface="+mj-ea"/>
              <a:buAutoNum type="circleNumDbPlain"/>
            </a:pPr>
            <a:r>
              <a:rPr lang="en-US" altLang="zh-CN" sz="1600" dirty="0"/>
              <a:t>Say it out loud</a:t>
            </a:r>
          </a:p>
          <a:p>
            <a:pPr marL="342900" indent="-342900">
              <a:lnSpc>
                <a:spcPct val="200000"/>
              </a:lnSpc>
              <a:buFont typeface="+mj-ea"/>
              <a:buAutoNum type="circleNumDbPlain"/>
            </a:pPr>
            <a:r>
              <a:rPr lang="en-US" altLang="zh-CN" sz="1600" dirty="0"/>
              <a:t>turn off the TV</a:t>
            </a:r>
          </a:p>
          <a:p>
            <a:pPr marL="342900" indent="-342900">
              <a:lnSpc>
                <a:spcPct val="200000"/>
              </a:lnSpc>
              <a:buFont typeface="+mj-ea"/>
              <a:buAutoNum type="circleNumDbPlain"/>
            </a:pPr>
            <a:r>
              <a:rPr lang="en-US" altLang="zh-CN" sz="1600" dirty="0"/>
              <a:t>far away</a:t>
            </a:r>
          </a:p>
          <a:p>
            <a:pPr marL="342900" indent="-342900">
              <a:lnSpc>
                <a:spcPct val="200000"/>
              </a:lnSpc>
              <a:buFont typeface="+mj-ea"/>
              <a:buAutoNum type="circleNumDbPlain"/>
            </a:pPr>
            <a:r>
              <a:rPr lang="en-US" altLang="zh-CN" sz="1600" dirty="0"/>
              <a:t>tell us the number</a:t>
            </a:r>
          </a:p>
          <a:p>
            <a:pPr marL="342900" indent="-342900">
              <a:lnSpc>
                <a:spcPct val="200000"/>
              </a:lnSpc>
              <a:buFont typeface="+mj-ea"/>
              <a:buAutoNum type="circleNumDbPlain"/>
            </a:pPr>
            <a:r>
              <a:rPr lang="en-US" altLang="zh-CN" sz="1600" dirty="0"/>
              <a:t>pop music</a:t>
            </a:r>
          </a:p>
          <a:p>
            <a:pPr marL="342900" indent="-342900">
              <a:lnSpc>
                <a:spcPct val="200000"/>
              </a:lnSpc>
              <a:buFont typeface="+mj-ea"/>
              <a:buAutoNum type="circleNumDbPlain"/>
            </a:pPr>
            <a:r>
              <a:rPr lang="en-US" altLang="zh-CN" sz="1600" dirty="0"/>
              <a:t>good night</a:t>
            </a:r>
          </a:p>
          <a:p>
            <a:pPr marL="342900" indent="-342900">
              <a:lnSpc>
                <a:spcPct val="200000"/>
              </a:lnSpc>
              <a:buFont typeface="+mj-ea"/>
              <a:buAutoNum type="circleNumDbPlain"/>
            </a:pPr>
            <a:r>
              <a:rPr lang="en-US" altLang="zh-CN" sz="1600" dirty="0"/>
              <a:t>copy it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27809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可卡掉</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一句话中任何单词</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just do it: </a:t>
            </a:r>
            <a:r>
              <a:rPr lang="en-US" altLang="zh-CN" sz="1600" dirty="0"/>
              <a:t> </a:t>
            </a:r>
            <a:r>
              <a:rPr lang="en-US" altLang="zh-CN" sz="1600" dirty="0">
                <a:latin typeface="微软雅黑" panose="020B0503020204020204" pitchFamily="34" charset="-122"/>
                <a:ea typeface="微软雅黑" panose="020B0503020204020204" pitchFamily="34" charset="-122"/>
              </a:rPr>
              <a:t>do it (</a:t>
            </a:r>
            <a:r>
              <a:rPr lang="en-US" altLang="zh-CN" sz="1600" dirty="0" err="1">
                <a:latin typeface="微软雅黑" panose="020B0503020204020204" pitchFamily="34" charset="-122"/>
                <a:ea typeface="微软雅黑" panose="020B0503020204020204" pitchFamily="34" charset="-122"/>
              </a:rPr>
              <a:t>wsola</a:t>
            </a:r>
            <a:r>
              <a:rPr lang="en-US" altLang="zh-CN" sz="1600" dirty="0">
                <a:latin typeface="微软雅黑" panose="020B0503020204020204" pitchFamily="34" charset="-122"/>
                <a:ea typeface="微软雅黑" panose="020B0503020204020204" pitchFamily="34" charset="-122"/>
              </a:rPr>
              <a:t> 1.0)/ just (</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1.17)/ just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1.15)</a:t>
            </a:r>
            <a:endParaRPr lang="zh-CN" altLang="en-US"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单词越短，受影响程度越</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高</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速度比较小的区间容易产生词内变化</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的增音，往往跟在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后面：</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just with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ola0.93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 'IH1', 'DH']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效果非常差，但是听感还好（有差异但不影响理解）</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科大讯飞和百度效果远好于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，但是</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origin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会错（调速之后不会错）</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07084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3</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Here – there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Chewing – showing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Topped all of them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togeather</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52298" y="3850974"/>
            <a:ext cx="5283807" cy="2585323"/>
          </a:xfrm>
          <a:prstGeom prst="rect">
            <a:avLst/>
          </a:prstGeom>
        </p:spPr>
        <p:txBody>
          <a:bodyPr wrap="square">
            <a:spAutoFit/>
          </a:bodyPr>
          <a:lstStyle/>
          <a:p>
            <a:r>
              <a:rPr lang="en-US" altLang="zh-CN" dirty="0"/>
              <a:t>“</a:t>
            </a:r>
            <a:r>
              <a:rPr lang="en-US" altLang="zh-CN" b="1" dirty="0">
                <a:solidFill>
                  <a:srgbClr val="C00000"/>
                </a:solidFill>
              </a:rPr>
              <a:t>here</a:t>
            </a:r>
            <a:r>
              <a:rPr lang="en-US" altLang="zh-CN" dirty="0"/>
              <a:t> when little things that she simply could not stand sound of someone typing their nails on the table a person </a:t>
            </a:r>
            <a:r>
              <a:rPr lang="en-US" altLang="zh-CN" b="1" dirty="0">
                <a:solidFill>
                  <a:srgbClr val="C00000"/>
                </a:solidFill>
              </a:rPr>
              <a:t>chewing</a:t>
            </a:r>
            <a:r>
              <a:rPr lang="en-US" altLang="zh-CN" dirty="0"/>
              <a:t> with their mouth open another human imposing themselves into her space she couldn’t stand any of these things but none of them compared to the number one thing she couldn’t stand which </a:t>
            </a:r>
            <a:r>
              <a:rPr lang="en-US" altLang="zh-CN" b="1" dirty="0">
                <a:solidFill>
                  <a:srgbClr val="C00000"/>
                </a:solidFill>
              </a:rPr>
              <a:t>topped all of them </a:t>
            </a:r>
            <a:r>
              <a:rPr lang="en-US" altLang="zh-CN" dirty="0"/>
              <a:t>combined"</a:t>
            </a:r>
          </a:p>
          <a:p>
            <a:br>
              <a:rPr lang="en-US" altLang="zh-CN" dirty="0"/>
            </a:br>
            <a:endParaRPr lang="en-US" altLang="zh-CN" dirty="0">
              <a:effectLst/>
            </a:endParaRPr>
          </a:p>
        </p:txBody>
      </p:sp>
      <p:sp>
        <p:nvSpPr>
          <p:cNvPr id="3" name="矩形 2"/>
          <p:cNvSpPr/>
          <p:nvPr/>
        </p:nvSpPr>
        <p:spPr>
          <a:xfrm>
            <a:off x="6813884" y="3947501"/>
            <a:ext cx="4640179" cy="2308324"/>
          </a:xfrm>
          <a:prstGeom prst="rect">
            <a:avLst/>
          </a:prstGeom>
        </p:spPr>
        <p:txBody>
          <a:bodyPr wrap="square">
            <a:spAutoFit/>
          </a:bodyPr>
          <a:lstStyle/>
          <a:p>
            <a:r>
              <a:rPr lang="en-US" altLang="zh-CN" b="1" dirty="0">
                <a:solidFill>
                  <a:srgbClr val="C00000"/>
                </a:solidFill>
              </a:rPr>
              <a:t>there</a:t>
            </a:r>
            <a:r>
              <a:rPr lang="en-US" altLang="zh-CN" dirty="0"/>
              <a:t> were little things that she simply could not stand the sound of someone tapping their nails on the table a person </a:t>
            </a:r>
            <a:r>
              <a:rPr lang="en-US" altLang="zh-CN" b="1" dirty="0">
                <a:solidFill>
                  <a:srgbClr val="C00000"/>
                </a:solidFill>
              </a:rPr>
              <a:t>showing</a:t>
            </a:r>
            <a:r>
              <a:rPr lang="en-US" altLang="zh-CN" dirty="0"/>
              <a:t> with their mouth open another human imposing themselves into her space she couldn't stand any of these things but none of them compared to the number one thing she couldn't stand which </a:t>
            </a:r>
            <a:r>
              <a:rPr lang="en-US" altLang="zh-CN" b="1" dirty="0" err="1">
                <a:solidFill>
                  <a:srgbClr val="C00000"/>
                </a:solidFill>
              </a:rPr>
              <a:t>togeather</a:t>
            </a:r>
            <a:r>
              <a:rPr lang="en-US" altLang="zh-CN" dirty="0"/>
              <a:t> combined</a:t>
            </a:r>
            <a:endParaRPr lang="en-US" altLang="zh-CN" dirty="0">
              <a:effectLst/>
            </a:endParaRPr>
          </a:p>
        </p:txBody>
      </p:sp>
    </p:spTree>
    <p:extLst>
      <p:ext uri="{BB962C8B-B14F-4D97-AF65-F5344CB8AC3E}">
        <p14:creationId xmlns:p14="http://schemas.microsoft.com/office/powerpoint/2010/main" val="19743591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6833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More Result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Memo</a:t>
            </a:r>
          </a:p>
        </p:txBody>
      </p:sp>
      <p:pic>
        <p:nvPicPr>
          <p:cNvPr id="2" name="图片 1"/>
          <p:cNvPicPr>
            <a:picLocks noChangeAspect="1"/>
          </p:cNvPicPr>
          <p:nvPr/>
        </p:nvPicPr>
        <p:blipFill>
          <a:blip r:embed="rId3"/>
          <a:stretch>
            <a:fillRect/>
          </a:stretch>
        </p:blipFill>
        <p:spPr>
          <a:xfrm>
            <a:off x="2718133" y="2790323"/>
            <a:ext cx="6942447" cy="2720140"/>
          </a:xfrm>
          <a:prstGeom prst="rect">
            <a:avLst/>
          </a:prstGeom>
        </p:spPr>
      </p:pic>
    </p:spTree>
    <p:extLst>
      <p:ext uri="{BB962C8B-B14F-4D97-AF65-F5344CB8AC3E}">
        <p14:creationId xmlns:p14="http://schemas.microsoft.com/office/powerpoint/2010/main" val="39770687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优化音素</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picture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nature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enter</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lecture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Picture: [['P', 'IH1', 'K',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Nature: [['N', 'EY1',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Enter: [['EH1', 'N', 'T', 'ER0'], ['EH1', 'N',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lecture:[['L', 'EH1', 'K', 'CH', 'ER0']]</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疑问：</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怎么来？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472717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8810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err="1">
                <a:latin typeface="微软雅黑" panose="020B0503020204020204" pitchFamily="34" charset="-122"/>
                <a:ea typeface="微软雅黑" panose="020B0503020204020204" pitchFamily="34" charset="-122"/>
                <a:cs typeface="Arial Unicode MS" panose="020B0604020202020204" pitchFamily="34" charset="-122"/>
              </a:rPr>
              <a:t>BayesianOptimization</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 </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Picture(100ms 8 slots)</a:t>
            </a: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nature, enter, lecture, picture</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 (50ms 16 slots): to, the, it (3 5)picture</a:t>
            </a:r>
          </a:p>
          <a:p>
            <a:pPr marL="742950" lvl="1" indent="-285750">
              <a:lnSpc>
                <a:spcPct val="200000"/>
              </a:lnSpc>
              <a:buFont typeface="Wingdings" panose="05000000000000000000" pitchFamily="2" charset="2"/>
              <a:buChar char="Ø"/>
            </a:pPr>
            <a:endPar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lvl="1"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Other Optimizations</a:t>
            </a:r>
          </a:p>
        </p:txBody>
      </p:sp>
    </p:spTree>
    <p:extLst>
      <p:ext uri="{BB962C8B-B14F-4D97-AF65-F5344CB8AC3E}">
        <p14:creationId xmlns:p14="http://schemas.microsoft.com/office/powerpoint/2010/main" val="3703602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a:solidFill>
                  <a:schemeClr val="bg2">
                    <a:lumMod val="10000"/>
                  </a:schemeClr>
                </a:solidFill>
                <a:latin typeface="微软雅黑" panose="020B0503020204020204" pitchFamily="34" charset="-122"/>
                <a:ea typeface="微软雅黑" panose="020B0503020204020204" pitchFamily="34" charset="-122"/>
              </a:rPr>
              <a:t>To do list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03492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黑盒优化模型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87303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算法：</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GA</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流程：</a:t>
            </a:r>
            <a:r>
              <a:rPr lang="zh-CN" altLang="en-US" sz="1600" dirty="0">
                <a:latin typeface="微软雅黑" panose="020B0503020204020204" pitchFamily="34" charset="-122"/>
                <a:ea typeface="微软雅黑" panose="020B0503020204020204" pitchFamily="34" charset="-122"/>
              </a:rPr>
              <a:t>随机生成父代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适应度计算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最佳父代遗传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基于适应度交叉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突变</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Levenshtein.ratio</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223" y="3123255"/>
            <a:ext cx="5249008" cy="2753109"/>
          </a:xfrm>
          <a:prstGeom prst="rect">
            <a:avLst/>
          </a:prstGeom>
        </p:spPr>
      </p:pic>
    </p:spTree>
    <p:extLst>
      <p:ext uri="{BB962C8B-B14F-4D97-AF65-F5344CB8AC3E}">
        <p14:creationId xmlns:p14="http://schemas.microsoft.com/office/powerpoint/2010/main" val="23732354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4633"/>
          <a:stretch/>
        </p:blipFill>
        <p:spPr>
          <a:xfrm>
            <a:off x="6611220" y="2316229"/>
            <a:ext cx="1905266" cy="4415268"/>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415511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R1</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text_60_40</a:t>
            </a:r>
            <a:r>
              <a:rPr lang="zh-CN" altLang="en-US" sz="3200" b="1" dirty="0">
                <a:solidFill>
                  <a:prstClr val="black"/>
                </a:solidFill>
                <a:latin typeface="微软雅黑" panose="020B0503020204020204" pitchFamily="34" charset="-122"/>
                <a:ea typeface="微软雅黑" panose="020B0503020204020204" pitchFamily="34" charset="-122"/>
              </a:rPr>
              <a:t>两次</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）大概率收敛于</a:t>
            </a:r>
            <a:r>
              <a:rPr lang="en-US" altLang="zh-CN" sz="1600" dirty="0">
                <a:latin typeface="微软雅黑" panose="020B0503020204020204" pitchFamily="34" charset="-122"/>
                <a:ea typeface="微软雅黑" panose="020B0503020204020204" pitchFamily="34" charset="-122"/>
              </a:rPr>
              <a:t>texture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）识别率提升；</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）生成结果有限</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837915" y="2493951"/>
            <a:ext cx="1174962" cy="344795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52297"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第一组</a:t>
            </a: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4332" y="2493951"/>
            <a:ext cx="1163149" cy="5143865"/>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5742163"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第二组</a:t>
            </a:r>
            <a:endParaRPr lang="en-US" altLang="zh-CN" sz="1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2322" y="2099661"/>
            <a:ext cx="1837290" cy="6858000"/>
          </a:xfrm>
          <a:prstGeom prst="rect">
            <a:avLst/>
          </a:prstGeom>
        </p:spPr>
      </p:pic>
    </p:spTree>
    <p:extLst>
      <p:ext uri="{BB962C8B-B14F-4D97-AF65-F5344CB8AC3E}">
        <p14:creationId xmlns:p14="http://schemas.microsoft.com/office/powerpoint/2010/main" val="1016640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3531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R2</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Apple_50_50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）收敛不了</a:t>
            </a:r>
            <a:r>
              <a:rPr lang="en-US" altLang="zh-CN" sz="1600" dirty="0">
                <a:latin typeface="微软雅黑" panose="020B0503020204020204" pitchFamily="34" charset="-122"/>
                <a:ea typeface="微软雅黑" panose="020B0503020204020204" pitchFamily="34" charset="-122"/>
              </a:rPr>
              <a:t>apple</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apple,picture</a:t>
            </a:r>
            <a:r>
              <a:rPr lang="en-US" altLang="zh-CN" sz="1600" dirty="0">
                <a:latin typeface="微软雅黑" panose="020B0503020204020204" pitchFamily="34" charset="-122"/>
                <a:ea typeface="微软雅黑" panose="020B0503020204020204" pitchFamily="34" charset="-122"/>
              </a:rPr>
              <a:t>]=0.33</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it,picture</a:t>
            </a:r>
            <a:r>
              <a:rPr lang="en-US" altLang="zh-CN" sz="1600" dirty="0">
                <a:latin typeface="微软雅黑" panose="020B0503020204020204" pitchFamily="34" charset="-122"/>
                <a:ea typeface="微软雅黑" panose="020B0503020204020204" pitchFamily="34" charset="-122"/>
              </a:rPr>
              <a:t>] = 0</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194" y="2234834"/>
            <a:ext cx="1390844" cy="404869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355" y="2102486"/>
            <a:ext cx="830580" cy="4304512"/>
          </a:xfrm>
          <a:prstGeom prst="rect">
            <a:avLst/>
          </a:prstGeom>
        </p:spPr>
      </p:pic>
    </p:spTree>
    <p:extLst>
      <p:ext uri="{BB962C8B-B14F-4D97-AF65-F5344CB8AC3E}">
        <p14:creationId xmlns:p14="http://schemas.microsoft.com/office/powerpoint/2010/main" val="1264612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58764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R3</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text_50_100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60_40</a:t>
            </a:r>
            <a:r>
              <a:rPr lang="zh-CN" altLang="en-US" sz="1600" dirty="0">
                <a:latin typeface="微软雅黑" panose="020B0503020204020204" pitchFamily="34" charset="-122"/>
                <a:ea typeface="微软雅黑" panose="020B0503020204020204" pitchFamily="34" charset="-122"/>
              </a:rPr>
              <a:t>差不多</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940969" y="1705371"/>
            <a:ext cx="1371600" cy="443865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7972" y="1228881"/>
            <a:ext cx="1590897" cy="5201376"/>
          </a:xfrm>
          <a:prstGeom prst="rect">
            <a:avLst/>
          </a:prstGeom>
        </p:spPr>
      </p:pic>
    </p:spTree>
    <p:extLst>
      <p:ext uri="{BB962C8B-B14F-4D97-AF65-F5344CB8AC3E}">
        <p14:creationId xmlns:p14="http://schemas.microsoft.com/office/powerpoint/2010/main" val="35793282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不一定是最好的</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求借速度比较慢</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40</a:t>
            </a:r>
            <a:r>
              <a:rPr lang="zh-CN" altLang="en-US" sz="1600" dirty="0">
                <a:latin typeface="微软雅黑" panose="020B0503020204020204" pitchFamily="34" charset="-122"/>
                <a:ea typeface="微软雅黑" panose="020B0503020204020204" pitchFamily="34" charset="-122"/>
              </a:rPr>
              <a:t>需要半小时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可听性优化还没加入</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05670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适应度函数改进</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代码需要优化</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348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5167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Memo</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P1</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146</a:t>
            </a:r>
            <a:r>
              <a:rPr lang="zh-CN" altLang="en-US" sz="1600" b="1" dirty="0">
                <a:latin typeface="微软雅黑" panose="020B0503020204020204" pitchFamily="34" charset="-122"/>
                <a:ea typeface="微软雅黑" panose="020B0503020204020204" pitchFamily="34" charset="-122"/>
              </a:rPr>
              <a:t>代生成</a:t>
            </a:r>
            <a:r>
              <a:rPr lang="en-US" altLang="zh-CN" sz="1600" b="1" dirty="0">
                <a:latin typeface="微软雅黑" panose="020B0503020204020204" pitchFamily="34" charset="-122"/>
                <a:ea typeface="微软雅黑" panose="020B0503020204020204" pitchFamily="34" charset="-122"/>
              </a:rPr>
              <a:t>text</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P2</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Hello 300</a:t>
            </a:r>
            <a:r>
              <a:rPr lang="zh-CN" altLang="en-US" sz="1600" b="1" dirty="0">
                <a:latin typeface="微软雅黑" panose="020B0503020204020204" pitchFamily="34" charset="-122"/>
                <a:ea typeface="微软雅黑" panose="020B0503020204020204" pitchFamily="34" charset="-122"/>
              </a:rPr>
              <a:t>代收敛效果差</a:t>
            </a:r>
            <a:endParaRPr lang="en-US" altLang="zh-CN" sz="16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8F040B2-8357-43D9-8CCC-72C52993909D}"/>
              </a:ext>
            </a:extLst>
          </p:cNvPr>
          <p:cNvPicPr>
            <a:picLocks noChangeAspect="1"/>
          </p:cNvPicPr>
          <p:nvPr/>
        </p:nvPicPr>
        <p:blipFill>
          <a:blip r:embed="rId3"/>
          <a:stretch>
            <a:fillRect/>
          </a:stretch>
        </p:blipFill>
        <p:spPr>
          <a:xfrm>
            <a:off x="7067917" y="1412983"/>
            <a:ext cx="4807560" cy="4828554"/>
          </a:xfrm>
          <a:prstGeom prst="rect">
            <a:avLst/>
          </a:prstGeom>
        </p:spPr>
      </p:pic>
    </p:spTree>
    <p:extLst>
      <p:ext uri="{BB962C8B-B14F-4D97-AF65-F5344CB8AC3E}">
        <p14:creationId xmlns:p14="http://schemas.microsoft.com/office/powerpoint/2010/main" val="37250972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适应度函数</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基于字母的改进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距离（已经比较通用）</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利用音素可能存在单词多读音，不知道选哪个</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结论不一定，但是需要尝试</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06777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07531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变异参数自适应</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如果适应度持续小于某一阈值，</a:t>
            </a:r>
            <a:r>
              <a:rPr lang="en-US" altLang="zh-CN" sz="1600" b="1" dirty="0">
                <a:latin typeface="微软雅黑" panose="020B0503020204020204" pitchFamily="34" charset="-122"/>
                <a:ea typeface="微软雅黑" panose="020B0503020204020204" pitchFamily="34" charset="-122"/>
              </a:rPr>
              <a:t>count ++</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a:t>
            </a:r>
            <a:r>
              <a:rPr lang="en-US" altLang="zh-CN" sz="1600" b="1" dirty="0">
                <a:latin typeface="微软雅黑" panose="020B0503020204020204" pitchFamily="34" charset="-122"/>
                <a:ea typeface="微软雅黑" panose="020B0503020204020204" pitchFamily="34" charset="-122"/>
              </a:rPr>
              <a:t>count</a:t>
            </a:r>
            <a:r>
              <a:rPr lang="zh-CN" altLang="en-US" sz="1600" b="1" dirty="0">
                <a:latin typeface="微软雅黑" panose="020B0503020204020204" pitchFamily="34" charset="-122"/>
                <a:ea typeface="微软雅黑" panose="020B0503020204020204" pitchFamily="34" charset="-122"/>
              </a:rPr>
              <a:t>超过某一阈值，则变异率与变异步长变大</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若一直无法逼近结果，则增大搜索空间</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74676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句子细粒度</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50ms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10ms</a:t>
            </a:r>
          </a:p>
        </p:txBody>
      </p:sp>
    </p:spTree>
    <p:extLst>
      <p:ext uri="{BB962C8B-B14F-4D97-AF65-F5344CB8AC3E}">
        <p14:creationId xmlns:p14="http://schemas.microsoft.com/office/powerpoint/2010/main" val="2422201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倍速范围</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【0.5,0.05,2】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【0.5,0.1,5】</a:t>
            </a:r>
          </a:p>
        </p:txBody>
      </p:sp>
    </p:spTree>
    <p:extLst>
      <p:ext uri="{BB962C8B-B14F-4D97-AF65-F5344CB8AC3E}">
        <p14:creationId xmlns:p14="http://schemas.microsoft.com/office/powerpoint/2010/main" val="37719187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43384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可听性</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优化新增约束</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选择一些段不进行处理</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如何去除噪点（噪点可能也是识别不出来的原因）</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60711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万能句子</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能够转换的范围取决于音素构成</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是否存在包含关键因素的万能句子</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8243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黑盒模型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真实黑盒商用软件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访问算法（不被封</a:t>
            </a:r>
            <a:r>
              <a:rPr lang="en-US" altLang="zh-CN" sz="1600" dirty="0" err="1">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Devil</a:t>
            </a:r>
            <a:r>
              <a:rPr lang="zh-CN" altLang="en-US" sz="1600" dirty="0">
                <a:latin typeface="微软雅黑" panose="020B0503020204020204" pitchFamily="34" charset="-122"/>
                <a:ea typeface="微软雅黑" panose="020B0503020204020204" pitchFamily="34" charset="-122"/>
              </a:rPr>
              <a:t>文章）</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9044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60242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上周任务完成情况</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完成：测试数据一版都是两个算法同时跑</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变异参数自适应</a:t>
            </a:r>
            <a:r>
              <a:rPr lang="zh-CN" altLang="en-US" sz="1600" dirty="0">
                <a:solidFill>
                  <a:prstClr val="black"/>
                </a:solidFill>
                <a:latin typeface="微软雅黑" panose="020B0503020204020204" pitchFamily="34" charset="-122"/>
                <a:ea typeface="微软雅黑" panose="020B0503020204020204" pitchFamily="34" charset="-122"/>
              </a:rPr>
              <a:t>完成：</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fitness score&lt;</a:t>
            </a:r>
            <a:r>
              <a:rPr lang="en-US" altLang="zh-CN" sz="1600" dirty="0" err="1">
                <a:solidFill>
                  <a:prstClr val="black"/>
                </a:solidFill>
                <a:latin typeface="微软雅黑" panose="020B0503020204020204" pitchFamily="34" charset="-122"/>
                <a:ea typeface="微软雅黑" panose="020B0503020204020204" pitchFamily="34" charset="-122"/>
              </a:rPr>
              <a:t>l_thr</a:t>
            </a:r>
            <a:r>
              <a:rPr lang="zh-CN" altLang="en-US" sz="1600" dirty="0">
                <a:solidFill>
                  <a:prstClr val="black"/>
                </a:solidFill>
                <a:latin typeface="微软雅黑" panose="020B0503020204020204" pitchFamily="34" charset="-122"/>
                <a:ea typeface="微软雅黑" panose="020B0503020204020204" pitchFamily="34" charset="-122"/>
              </a:rPr>
              <a:t>，增加变异率与变异步长；</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fitness score&gt;</a:t>
            </a:r>
            <a:r>
              <a:rPr lang="en-US" altLang="zh-CN" sz="1600" dirty="0" err="1">
                <a:solidFill>
                  <a:prstClr val="black"/>
                </a:solidFill>
                <a:latin typeface="微软雅黑" panose="020B0503020204020204" pitchFamily="34" charset="-122"/>
                <a:ea typeface="微软雅黑" panose="020B0503020204020204" pitchFamily="34" charset="-122"/>
              </a:rPr>
              <a:t>h_thr</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score</a:t>
            </a:r>
            <a:r>
              <a:rPr lang="zh-CN" altLang="en-US" sz="1600" dirty="0">
                <a:solidFill>
                  <a:prstClr val="black"/>
                </a:solidFill>
                <a:latin typeface="微软雅黑" panose="020B0503020204020204" pitchFamily="34" charset="-122"/>
                <a:ea typeface="微软雅黑" panose="020B0503020204020204" pitchFamily="34" charset="-122"/>
              </a:rPr>
              <a:t>没有提升则收敛变异率与变异步长</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句子细粒度测试：</a:t>
            </a:r>
            <a:r>
              <a:rPr lang="zh-CN" altLang="en-US" sz="1600" dirty="0">
                <a:solidFill>
                  <a:prstClr val="black"/>
                </a:solidFill>
                <a:latin typeface="微软雅黑" panose="020B0503020204020204" pitchFamily="34" charset="-122"/>
                <a:ea typeface="微软雅黑" panose="020B0503020204020204" pitchFamily="34" charset="-122"/>
              </a:rPr>
              <a:t>从</a:t>
            </a:r>
            <a:r>
              <a:rPr lang="en-US" altLang="zh-CN" sz="1600" dirty="0">
                <a:solidFill>
                  <a:prstClr val="black"/>
                </a:solidFill>
                <a:latin typeface="微软雅黑" panose="020B0503020204020204" pitchFamily="34" charset="-122"/>
                <a:ea typeface="微软雅黑" panose="020B0503020204020204" pitchFamily="34" charset="-122"/>
              </a:rPr>
              <a:t>100ms</a:t>
            </a:r>
            <a:r>
              <a:rPr lang="zh-CN" altLang="en-US" sz="1600" dirty="0">
                <a:solidFill>
                  <a:prstClr val="black"/>
                </a:solidFill>
                <a:latin typeface="微软雅黑" panose="020B0503020204020204" pitchFamily="34" charset="-122"/>
                <a:ea typeface="微软雅黑" panose="020B0503020204020204" pitchFamily="34" charset="-122"/>
              </a:rPr>
              <a:t>提升到</a:t>
            </a:r>
            <a:r>
              <a:rPr lang="en-US" altLang="zh-CN" sz="1600" dirty="0">
                <a:solidFill>
                  <a:prstClr val="black"/>
                </a:solidFill>
                <a:latin typeface="微软雅黑" panose="020B0503020204020204" pitchFamily="34" charset="-122"/>
                <a:ea typeface="微软雅黑" panose="020B0503020204020204" pitchFamily="34" charset="-122"/>
              </a:rPr>
              <a:t>50ms</a:t>
            </a:r>
            <a:r>
              <a:rPr lang="zh-CN" altLang="en-US" sz="1600" dirty="0">
                <a:solidFill>
                  <a:prstClr val="black"/>
                </a:solidFill>
                <a:latin typeface="微软雅黑" panose="020B0503020204020204" pitchFamily="34" charset="-122"/>
                <a:ea typeface="微软雅黑" panose="020B0503020204020204" pitchFamily="34" charset="-122"/>
              </a:rPr>
              <a:t>，然而</a:t>
            </a:r>
            <a:r>
              <a:rPr lang="en-US" altLang="zh-CN" sz="1600" dirty="0">
                <a:solidFill>
                  <a:prstClr val="black"/>
                </a:solidFill>
                <a:latin typeface="微软雅黑" panose="020B0503020204020204" pitchFamily="34" charset="-122"/>
                <a:ea typeface="微软雅黑" panose="020B0503020204020204" pitchFamily="34" charset="-122"/>
              </a:rPr>
              <a:t>20ms</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10ms</a:t>
            </a:r>
            <a:r>
              <a:rPr lang="zh-CN" altLang="en-US" sz="1600" dirty="0">
                <a:solidFill>
                  <a:prstClr val="black"/>
                </a:solidFill>
                <a:latin typeface="微软雅黑" panose="020B0503020204020204" pitchFamily="34" charset="-122"/>
                <a:ea typeface="微软雅黑" panose="020B0503020204020204" pitchFamily="34" charset="-122"/>
              </a:rPr>
              <a:t>的切片有不可听的问题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倍速细粒度测试：</a:t>
            </a:r>
            <a:r>
              <a:rPr lang="zh-CN" altLang="en-US" sz="1600" dirty="0">
                <a:solidFill>
                  <a:prstClr val="black"/>
                </a:solidFill>
                <a:latin typeface="微软雅黑" panose="020B0503020204020204" pitchFamily="34" charset="-122"/>
                <a:ea typeface="微软雅黑" panose="020B0503020204020204" pitchFamily="34" charset="-122"/>
              </a:rPr>
              <a:t>从</a:t>
            </a:r>
            <a:r>
              <a:rPr lang="en-US" altLang="zh-CN" sz="1600" dirty="0">
                <a:solidFill>
                  <a:prstClr val="black"/>
                </a:solidFill>
                <a:latin typeface="微软雅黑" panose="020B0503020204020204" pitchFamily="34" charset="-122"/>
                <a:ea typeface="微软雅黑" panose="020B0503020204020204" pitchFamily="34" charset="-122"/>
              </a:rPr>
              <a:t>0.1</a:t>
            </a:r>
            <a:r>
              <a:rPr lang="zh-CN" altLang="en-US" sz="1600" dirty="0">
                <a:solidFill>
                  <a:prstClr val="black"/>
                </a:solidFill>
                <a:latin typeface="微软雅黑" panose="020B0503020204020204" pitchFamily="34" charset="-122"/>
                <a:ea typeface="微软雅黑" panose="020B0503020204020204" pitchFamily="34" charset="-122"/>
              </a:rPr>
              <a:t>测试到</a:t>
            </a:r>
            <a:r>
              <a:rPr lang="en-US" altLang="zh-CN" sz="1600" dirty="0">
                <a:solidFill>
                  <a:prstClr val="black"/>
                </a:solidFill>
                <a:latin typeface="微软雅黑" panose="020B0503020204020204" pitchFamily="34" charset="-122"/>
                <a:ea typeface="微软雅黑" panose="020B0503020204020204" pitchFamily="34" charset="-122"/>
              </a:rPr>
              <a:t>0.05</a:t>
            </a:r>
            <a:r>
              <a:rPr lang="zh-CN" altLang="en-US" sz="1600" dirty="0">
                <a:solidFill>
                  <a:prstClr val="black"/>
                </a:solidFill>
                <a:latin typeface="微软雅黑" panose="020B0503020204020204" pitchFamily="34" charset="-122"/>
                <a:ea typeface="微软雅黑" panose="020B0503020204020204" pitchFamily="34" charset="-122"/>
              </a:rPr>
              <a:t>到</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结果是</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会出更多的结果，并且效率不影响，可听性差不多（现在的程序都是用</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间隔）</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改进</a:t>
            </a:r>
            <a:r>
              <a:rPr lang="en-US" altLang="zh-CN" sz="1600" b="1" dirty="0">
                <a:solidFill>
                  <a:prstClr val="black"/>
                </a:solidFill>
                <a:latin typeface="微软雅黑" panose="020B0503020204020204" pitchFamily="34" charset="-122"/>
                <a:ea typeface="微软雅黑" panose="020B0503020204020204" pitchFamily="34" charset="-122"/>
              </a:rPr>
              <a:t>GA</a:t>
            </a:r>
            <a:r>
              <a:rPr lang="zh-CN" altLang="en-US" sz="1600" b="1" dirty="0">
                <a:solidFill>
                  <a:prstClr val="black"/>
                </a:solidFill>
                <a:latin typeface="微软雅黑" panose="020B0503020204020204" pitchFamily="34" charset="-122"/>
                <a:ea typeface="微软雅黑" panose="020B0503020204020204" pitchFamily="34" charset="-122"/>
              </a:rPr>
              <a:t>算法</a:t>
            </a:r>
            <a:r>
              <a:rPr lang="zh-CN" altLang="en-US" sz="1600" dirty="0">
                <a:solidFill>
                  <a:prstClr val="black"/>
                </a:solidFill>
                <a:latin typeface="微软雅黑" panose="020B0503020204020204" pitchFamily="34" charset="-122"/>
                <a:ea typeface="微软雅黑" panose="020B0503020204020204" pitchFamily="34" charset="-122"/>
              </a:rPr>
              <a:t>：最优父代完全保留（不发生变异）</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程序自动化程度提升（文件自生成等）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a:t>
            </a:r>
            <a:r>
              <a:rPr lang="en-US" altLang="zh-CN" sz="1600" b="1" i="1" dirty="0">
                <a:solidFill>
                  <a:prstClr val="black"/>
                </a:solidFill>
                <a:latin typeface="微软雅黑" panose="020B0503020204020204" pitchFamily="34" charset="-122"/>
                <a:ea typeface="微软雅黑" panose="020B0503020204020204" pitchFamily="34" charset="-122"/>
              </a:rPr>
              <a:t> Review+</a:t>
            </a:r>
            <a:r>
              <a:rPr lang="zh-CN" altLang="en-US" sz="1600" b="1" i="1" dirty="0">
                <a:solidFill>
                  <a:prstClr val="black"/>
                </a:solidFill>
                <a:latin typeface="微软雅黑" panose="020B0503020204020204" pitchFamily="34" charset="-122"/>
                <a:ea typeface="微软雅黑" panose="020B0503020204020204" pitchFamily="34" charset="-122"/>
              </a:rPr>
              <a:t>改书花了一些时间，但是代码是一直在运行</a:t>
            </a:r>
            <a:endParaRPr lang="en-US" altLang="zh-CN" sz="1600" b="1" i="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17967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494250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text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text (×)</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test(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text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wait(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take action(</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测试中：</a:t>
            </a:r>
            <a:r>
              <a:rPr lang="en-US" altLang="zh-CN" sz="1600" b="1" dirty="0">
                <a:solidFill>
                  <a:prstClr val="black"/>
                </a:solidFill>
                <a:latin typeface="微软雅黑" panose="020B0503020204020204" pitchFamily="34" charset="-122"/>
                <a:ea typeface="微软雅黑" panose="020B0503020204020204" pitchFamily="34" charset="-122"/>
              </a:rPr>
              <a:t>want to pay &amp; wait action</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31132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旧算法</a:t>
            </a:r>
            <a:r>
              <a:rPr lang="en-US" altLang="zh-CN" sz="1600" b="1" dirty="0">
                <a:solidFill>
                  <a:prstClr val="black"/>
                </a:solidFill>
                <a:latin typeface="微软雅黑" panose="020B0503020204020204" pitchFamily="34" charset="-122"/>
                <a:ea typeface="微软雅黑" panose="020B0503020204020204" pitchFamily="34" charset="-122"/>
              </a:rPr>
              <a:t>1000</a:t>
            </a:r>
            <a:r>
              <a:rPr lang="zh-CN" altLang="en-US" sz="1600" b="1" dirty="0">
                <a:solidFill>
                  <a:prstClr val="black"/>
                </a:solidFill>
                <a:latin typeface="微软雅黑" panose="020B0503020204020204" pitchFamily="34" charset="-122"/>
                <a:ea typeface="微软雅黑" panose="020B0503020204020204" pitchFamily="34" charset="-122"/>
              </a:rPr>
              <a:t>代</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收敛特性不如新算法</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F4197882-BB72-407A-94D1-437C75EAA118}"/>
              </a:ext>
            </a:extLst>
          </p:cNvPr>
          <p:cNvGraphicFramePr>
            <a:graphicFrameLocks noGrp="1"/>
          </p:cNvGraphicFramePr>
          <p:nvPr>
            <p:extLst>
              <p:ext uri="{D42A27DB-BD31-4B8C-83A1-F6EECF244321}">
                <p14:modId xmlns:p14="http://schemas.microsoft.com/office/powerpoint/2010/main" val="1170519271"/>
              </p:ext>
            </p:extLst>
          </p:nvPr>
        </p:nvGraphicFramePr>
        <p:xfrm>
          <a:off x="3211703" y="4055349"/>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63183">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connection</a:t>
                      </a:r>
                      <a:endParaRPr lang="zh-CN" altLang="en-US" dirty="0"/>
                    </a:p>
                  </a:txBody>
                  <a:tcPr/>
                </a:tc>
                <a:tc>
                  <a:txBody>
                    <a:bodyPr/>
                    <a:lstStyle/>
                    <a:p>
                      <a:r>
                        <a:rPr lang="en-US" altLang="zh-CN" sz="1800" b="1" kern="1200" dirty="0">
                          <a:solidFill>
                            <a:schemeClr val="lt1"/>
                          </a:solidFill>
                          <a:latin typeface="+mn-lt"/>
                          <a:ea typeface="+mn-ea"/>
                          <a:cs typeface="+mn-cs"/>
                        </a:rPr>
                        <a:t>to take an extra</a:t>
                      </a:r>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dine</a:t>
                      </a:r>
                      <a:endParaRPr lang="zh-CN" altLang="en-US" dirty="0"/>
                    </a:p>
                  </a:txBody>
                  <a:tcPr/>
                </a:tc>
                <a:extLst>
                  <a:ext uri="{0D108BD9-81ED-4DB2-BD59-A6C34878D82A}">
                    <a16:rowId xmlns:a16="http://schemas.microsoft.com/office/drawing/2014/main" val="86882875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extLst>
                  <a:ext uri="{0D108BD9-81ED-4DB2-BD59-A6C34878D82A}">
                    <a16:rowId xmlns:a16="http://schemas.microsoft.com/office/drawing/2014/main" val="3180766007"/>
                  </a:ext>
                </a:extLst>
              </a:tr>
              <a:tr h="263183">
                <a:tc>
                  <a:txBody>
                    <a:bodyPr/>
                    <a:lstStyle/>
                    <a:p>
                      <a:r>
                        <a:rPr lang="en-US" altLang="zh-CN" sz="1800" kern="1200" dirty="0">
                          <a:solidFill>
                            <a:schemeClr val="dk1"/>
                          </a:solidFill>
                          <a:latin typeface="+mn-lt"/>
                          <a:ea typeface="+mn-ea"/>
                          <a:cs typeface="+mn-cs"/>
                        </a:rPr>
                        <a:t>want to take a texture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t>
                      </a:r>
                      <a:r>
                        <a:rPr lang="en-US" altLang="zh-CN" sz="1800" kern="1200" dirty="0" err="1">
                          <a:solidFill>
                            <a:schemeClr val="dk1"/>
                          </a:solidFill>
                          <a:latin typeface="+mn-lt"/>
                          <a:ea typeface="+mn-ea"/>
                          <a:cs typeface="+mn-cs"/>
                        </a:rPr>
                        <a:t>annie</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picture</a:t>
                      </a:r>
                      <a:endParaRPr lang="zh-CN" altLang="en-US" dirty="0"/>
                    </a:p>
                  </a:txBody>
                  <a:tcPr/>
                </a:tc>
                <a:extLst>
                  <a:ext uri="{0D108BD9-81ED-4DB2-BD59-A6C34878D82A}">
                    <a16:rowId xmlns:a16="http://schemas.microsoft.com/office/drawing/2014/main" val="120632486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see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it</a:t>
                      </a:r>
                    </a:p>
                  </a:txBody>
                  <a:tcPr/>
                </a:tc>
                <a:extLst>
                  <a:ext uri="{0D108BD9-81ED-4DB2-BD59-A6C34878D82A}">
                    <a16:rowId xmlns:a16="http://schemas.microsoft.com/office/drawing/2014/main" val="3248554680"/>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test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ignition</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take</a:t>
                      </a:r>
                      <a:endParaRPr lang="zh-CN" altLang="en-US" dirty="0"/>
                    </a:p>
                  </a:txBody>
                  <a:tcPr/>
                </a:tc>
                <a:extLst>
                  <a:ext uri="{0D108BD9-81ED-4DB2-BD59-A6C34878D82A}">
                    <a16:rowId xmlns:a16="http://schemas.microsoft.com/office/drawing/2014/main" val="2377080804"/>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go next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extra</a:t>
                      </a:r>
                      <a:endParaRPr lang="zh-CN" altLang="en-US" dirty="0"/>
                    </a:p>
                  </a:txBody>
                  <a:tcPr/>
                </a:tc>
                <a:extLst>
                  <a:ext uri="{0D108BD9-81ED-4DB2-BD59-A6C34878D82A}">
                    <a16:rowId xmlns:a16="http://schemas.microsoft.com/office/drawing/2014/main" val="2374756242"/>
                  </a:ext>
                </a:extLst>
              </a:tr>
            </a:tbl>
          </a:graphicData>
        </a:graphic>
      </p:graphicFrame>
      <p:graphicFrame>
        <p:nvGraphicFramePr>
          <p:cNvPr id="5" name="表格 4">
            <a:extLst>
              <a:ext uri="{FF2B5EF4-FFF2-40B4-BE49-F238E27FC236}">
                <a16:creationId xmlns:a16="http://schemas.microsoft.com/office/drawing/2014/main" id="{30F2A5BE-1AD0-4061-813C-D67CB4479878}"/>
              </a:ext>
            </a:extLst>
          </p:cNvPr>
          <p:cNvGraphicFramePr>
            <a:graphicFrameLocks noGrp="1"/>
          </p:cNvGraphicFramePr>
          <p:nvPr>
            <p:extLst>
              <p:ext uri="{D42A27DB-BD31-4B8C-83A1-F6EECF244321}">
                <p14:modId xmlns:p14="http://schemas.microsoft.com/office/powerpoint/2010/main" val="2462483354"/>
              </p:ext>
            </p:extLst>
          </p:nvPr>
        </p:nvGraphicFramePr>
        <p:xfrm>
          <a:off x="3211703" y="1705371"/>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89699">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tear</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to convict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went to the next</a:t>
                      </a:r>
                      <a:endParaRPr lang="zh-CN" altLang="en-US" dirty="0"/>
                    </a:p>
                  </a:txBody>
                  <a:tcPr/>
                </a:tc>
                <a:extLst>
                  <a:ext uri="{0D108BD9-81ED-4DB2-BD59-A6C34878D82A}">
                    <a16:rowId xmlns:a16="http://schemas.microsoft.com/office/drawing/2014/main" val="86882875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say nature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capture</a:t>
                      </a:r>
                      <a:endParaRPr lang="zh-CN" altLang="en-US" dirty="0"/>
                    </a:p>
                  </a:txBody>
                  <a:tcPr/>
                </a:tc>
                <a:extLst>
                  <a:ext uri="{0D108BD9-81ED-4DB2-BD59-A6C34878D82A}">
                    <a16:rowId xmlns:a16="http://schemas.microsoft.com/office/drawing/2014/main" val="3180766007"/>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went to the next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even</a:t>
                      </a:r>
                      <a:endParaRPr lang="zh-CN" altLang="en-US" dirty="0"/>
                    </a:p>
                  </a:txBody>
                  <a:tcPr/>
                </a:tc>
                <a:extLst>
                  <a:ext uri="{0D108BD9-81ED-4DB2-BD59-A6C34878D82A}">
                    <a16:rowId xmlns:a16="http://schemas.microsoft.com/office/drawing/2014/main" val="120632486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say that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the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next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on</a:t>
                      </a:r>
                      <a:endParaRPr lang="zh-CN" altLang="en-US" dirty="0"/>
                    </a:p>
                  </a:txBody>
                  <a:tcPr/>
                </a:tc>
                <a:extLst>
                  <a:ext uri="{0D108BD9-81ED-4DB2-BD59-A6C34878D82A}">
                    <a16:rowId xmlns:a16="http://schemas.microsoft.com/office/drawing/2014/main" val="2377080804"/>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her</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see nature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 picture</a:t>
                      </a:r>
                      <a:endParaRPr lang="zh-CN" altLang="en-US" dirty="0"/>
                    </a:p>
                  </a:txBody>
                  <a:tcPr/>
                </a:tc>
                <a:extLst>
                  <a:ext uri="{0D108BD9-81ED-4DB2-BD59-A6C34878D82A}">
                    <a16:rowId xmlns:a16="http://schemas.microsoft.com/office/drawing/2014/main" val="2374756242"/>
                  </a:ext>
                </a:extLst>
              </a:tr>
            </a:tbl>
          </a:graphicData>
        </a:graphic>
      </p:graphicFrame>
      <p:sp>
        <p:nvSpPr>
          <p:cNvPr id="7" name="矩形 6">
            <a:extLst>
              <a:ext uri="{FF2B5EF4-FFF2-40B4-BE49-F238E27FC236}">
                <a16:creationId xmlns:a16="http://schemas.microsoft.com/office/drawing/2014/main" id="{F7F03181-3546-4BC4-ABA2-463D70DF57A7}"/>
              </a:ext>
            </a:extLst>
          </p:cNvPr>
          <p:cNvSpPr/>
          <p:nvPr/>
        </p:nvSpPr>
        <p:spPr>
          <a:xfrm>
            <a:off x="10758297" y="2547389"/>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a:t>
            </a: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05F6973-F2AD-4701-A92C-B18983BB1554}"/>
              </a:ext>
            </a:extLst>
          </p:cNvPr>
          <p:cNvSpPr/>
          <p:nvPr/>
        </p:nvSpPr>
        <p:spPr>
          <a:xfrm>
            <a:off x="10758297" y="4897367"/>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基于单词</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20506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新算法</a:t>
            </a:r>
            <a:r>
              <a:rPr lang="en-US" altLang="zh-CN" sz="1600" b="1" dirty="0">
                <a:solidFill>
                  <a:prstClr val="black"/>
                </a:solidFill>
                <a:latin typeface="微软雅黑" panose="020B0503020204020204" pitchFamily="34" charset="-122"/>
                <a:ea typeface="微软雅黑" panose="020B0503020204020204" pitchFamily="34" charset="-122"/>
              </a:rPr>
              <a:t>300</a:t>
            </a:r>
            <a:r>
              <a:rPr lang="zh-CN" altLang="en-US" sz="1600" b="1" dirty="0">
                <a:solidFill>
                  <a:prstClr val="black"/>
                </a:solidFill>
                <a:latin typeface="微软雅黑" panose="020B0503020204020204" pitchFamily="34" charset="-122"/>
                <a:ea typeface="微软雅黑" panose="020B0503020204020204" pitchFamily="34" charset="-122"/>
              </a:rPr>
              <a:t>代结果</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由于无解，所以无法</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zh-CN" altLang="en-US" sz="1600" b="1" dirty="0">
                <a:solidFill>
                  <a:prstClr val="black"/>
                </a:solidFill>
                <a:latin typeface="微软雅黑" panose="020B0503020204020204" pitchFamily="34" charset="-122"/>
                <a:ea typeface="微软雅黑" panose="020B0503020204020204" pitchFamily="34" charset="-122"/>
              </a:rPr>
              <a:t>     评判指标好坏</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单词的无解结果多</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单词</a:t>
            </a:r>
            <a:r>
              <a:rPr lang="en-US" altLang="zh-CN" sz="1600" b="1" dirty="0">
                <a:solidFill>
                  <a:prstClr val="black"/>
                </a:solidFill>
                <a:latin typeface="微软雅黑" panose="020B0503020204020204" pitchFamily="34" charset="-122"/>
                <a:ea typeface="微软雅黑" panose="020B0503020204020204" pitchFamily="34" charset="-122"/>
              </a:rPr>
              <a:t>Ture</a:t>
            </a:r>
            <a:r>
              <a:rPr lang="zh-CN" altLang="en-US" sz="1600" b="1" dirty="0">
                <a:solidFill>
                  <a:prstClr val="black"/>
                </a:solidFill>
                <a:latin typeface="微软雅黑" panose="020B0503020204020204" pitchFamily="34" charset="-122"/>
                <a:ea typeface="微软雅黑" panose="020B0503020204020204" pitchFamily="34" charset="-122"/>
              </a:rPr>
              <a:t>和</a:t>
            </a:r>
            <a:r>
              <a:rPr lang="en-US" altLang="zh-CN" sz="1600" b="1" dirty="0" err="1">
                <a:solidFill>
                  <a:prstClr val="black"/>
                </a:solidFill>
                <a:latin typeface="微软雅黑" panose="020B0503020204020204" pitchFamily="34" charset="-122"/>
                <a:ea typeface="微软雅黑" panose="020B0503020204020204" pitchFamily="34" charset="-122"/>
              </a:rPr>
              <a:t>ext</a:t>
            </a:r>
            <a:r>
              <a:rPr lang="zh-CN" altLang="en-US" sz="1600" b="1" dirty="0">
                <a:solidFill>
                  <a:prstClr val="black"/>
                </a:solidFill>
                <a:latin typeface="微软雅黑" panose="020B0503020204020204" pitchFamily="34" charset="-122"/>
                <a:ea typeface="微软雅黑" panose="020B0503020204020204" pitchFamily="34" charset="-122"/>
              </a:rPr>
              <a:t>保留</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b="1" dirty="0">
                <a:solidFill>
                  <a:prstClr val="black"/>
                </a:solidFill>
                <a:latin typeface="微软雅黑" panose="020B0503020204020204" pitchFamily="34" charset="-122"/>
                <a:ea typeface="微软雅黑" panose="020B0503020204020204" pitchFamily="34" charset="-122"/>
              </a:rPr>
              <a:t>     </a:t>
            </a:r>
            <a:r>
              <a:rPr lang="zh-CN" altLang="en-US" sz="1600" b="1" dirty="0">
                <a:solidFill>
                  <a:prstClr val="black"/>
                </a:solidFill>
                <a:latin typeface="微软雅黑" panose="020B0503020204020204" pitchFamily="34" charset="-122"/>
                <a:ea typeface="微软雅黑" panose="020B0503020204020204" pitchFamily="34" charset="-122"/>
              </a:rPr>
              <a:t>比较多</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b="1" dirty="0">
                <a:solidFill>
                  <a:srgbClr val="C00000"/>
                </a:solidFill>
                <a:latin typeface="微软雅黑" panose="020B0503020204020204" pitchFamily="34" charset="-122"/>
                <a:ea typeface="微软雅黑" panose="020B0503020204020204" pitchFamily="34" charset="-122"/>
              </a:rPr>
              <a:t>Context</a:t>
            </a:r>
            <a:r>
              <a:rPr lang="zh-CN" altLang="en-US" sz="1600" b="1" dirty="0">
                <a:solidFill>
                  <a:srgbClr val="C00000"/>
                </a:solidFill>
                <a:latin typeface="微软雅黑" panose="020B0503020204020204" pitchFamily="34" charset="-122"/>
                <a:ea typeface="微软雅黑" panose="020B0503020204020204" pitchFamily="34" charset="-122"/>
              </a:rPr>
              <a:t>导致到不了</a:t>
            </a:r>
            <a:endParaRPr lang="en-US" altLang="zh-CN" sz="1600" b="1" dirty="0">
              <a:solidFill>
                <a:srgbClr val="C00000"/>
              </a:solidFill>
              <a:latin typeface="微软雅黑" panose="020B0503020204020204" pitchFamily="34" charset="-122"/>
              <a:ea typeface="微软雅黑" panose="020B0503020204020204" pitchFamily="34" charset="-122"/>
            </a:endParaRP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F4197882-BB72-407A-94D1-437C75EAA118}"/>
              </a:ext>
            </a:extLst>
          </p:cNvPr>
          <p:cNvGraphicFramePr>
            <a:graphicFrameLocks noGrp="1"/>
          </p:cNvGraphicFramePr>
          <p:nvPr>
            <p:extLst>
              <p:ext uri="{D42A27DB-BD31-4B8C-83A1-F6EECF244321}">
                <p14:modId xmlns:p14="http://schemas.microsoft.com/office/powerpoint/2010/main" val="280082224"/>
              </p:ext>
            </p:extLst>
          </p:nvPr>
        </p:nvGraphicFramePr>
        <p:xfrm>
          <a:off x="3211703" y="4055349"/>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63183">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test(</a:t>
                      </a:r>
                      <a:r>
                        <a:rPr lang="zh-CN" altLang="en-US" sz="1800" b="1" kern="1200" dirty="0">
                          <a:solidFill>
                            <a:srgbClr val="C00000"/>
                          </a:solidFill>
                          <a:latin typeface="+mn-lt"/>
                          <a:ea typeface="+mn-ea"/>
                          <a:cs typeface="+mn-cs"/>
                        </a:rPr>
                        <a:t>第一代就有</a:t>
                      </a:r>
                      <a:r>
                        <a:rPr lang="en-US" altLang="zh-CN" sz="1800" b="1" kern="1200" dirty="0">
                          <a:solidFill>
                            <a:schemeClr val="lt1"/>
                          </a:solidFill>
                          <a:latin typeface="+mn-lt"/>
                          <a:ea typeface="+mn-ea"/>
                          <a:cs typeface="+mn-cs"/>
                        </a:rPr>
                        <a: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picture</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to tear</a:t>
                      </a:r>
                      <a:endParaRPr lang="zh-CN" altLang="en-US" dirty="0"/>
                    </a:p>
                  </a:txBody>
                  <a:tcPr/>
                </a:tc>
                <a:extLst>
                  <a:ext uri="{0D108BD9-81ED-4DB2-BD59-A6C34878D82A}">
                    <a16:rowId xmlns:a16="http://schemas.microsoft.com/office/drawing/2014/main" val="86882875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picture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extLst>
                  <a:ext uri="{0D108BD9-81ED-4DB2-BD59-A6C34878D82A}">
                    <a16:rowId xmlns:a16="http://schemas.microsoft.com/office/drawing/2014/main" val="3180766007"/>
                  </a:ext>
                </a:extLst>
              </a:tr>
              <a:tr h="263183">
                <a:tc>
                  <a:txBody>
                    <a:bodyPr/>
                    <a:lstStyle/>
                    <a:p>
                      <a:r>
                        <a:rPr lang="en-US" altLang="zh-CN" sz="1800" kern="1200" dirty="0">
                          <a:solidFill>
                            <a:schemeClr val="dk1"/>
                          </a:solidFill>
                          <a:latin typeface="+mn-lt"/>
                          <a:ea typeface="+mn-ea"/>
                          <a:cs typeface="+mn-cs"/>
                        </a:rPr>
                        <a:t>want to take a texture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wataitee</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get the next</a:t>
                      </a:r>
                      <a:endParaRPr lang="zh-CN" altLang="en-US" dirty="0"/>
                    </a:p>
                  </a:txBody>
                  <a:tcPr/>
                </a:tc>
                <a:extLst>
                  <a:ext uri="{0D108BD9-81ED-4DB2-BD59-A6C34878D82A}">
                    <a16:rowId xmlns:a16="http://schemas.microsoft.com/office/drawing/2014/main" val="1206324861"/>
                  </a:ext>
                </a:extLst>
              </a:tr>
              <a:tr h="263183">
                <a:tc>
                  <a:txBody>
                    <a:bodyPr/>
                    <a:lstStyle/>
                    <a:p>
                      <a:r>
                        <a:rPr lang="en-US" altLang="zh-CN" sz="1800" kern="1200" dirty="0">
                          <a:solidFill>
                            <a:schemeClr val="dk1"/>
                          </a:solidFill>
                          <a:latin typeface="+mn-lt"/>
                          <a:ea typeface="+mn-ea"/>
                          <a:cs typeface="+mn-cs"/>
                        </a:rPr>
                        <a:t>want to get next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cure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extra</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peter</a:t>
                      </a:r>
                      <a:endParaRPr lang="zh-CN" altLang="en-US" dirty="0"/>
                    </a:p>
                  </a:txBody>
                  <a:tcPr/>
                </a:tc>
                <a:extLst>
                  <a:ext uri="{0D108BD9-81ED-4DB2-BD59-A6C34878D82A}">
                    <a16:rowId xmlns:a16="http://schemas.microsoft.com/office/drawing/2014/main" val="2377080804"/>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disease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a picture</a:t>
                      </a:r>
                      <a:endParaRPr lang="zh-CN" altLang="en-US" dirty="0"/>
                    </a:p>
                  </a:txBody>
                  <a:tcPr/>
                </a:tc>
                <a:extLst>
                  <a:ext uri="{0D108BD9-81ED-4DB2-BD59-A6C34878D82A}">
                    <a16:rowId xmlns:a16="http://schemas.microsoft.com/office/drawing/2014/main" val="2374756242"/>
                  </a:ext>
                </a:extLst>
              </a:tr>
            </a:tbl>
          </a:graphicData>
        </a:graphic>
      </p:graphicFrame>
      <p:graphicFrame>
        <p:nvGraphicFramePr>
          <p:cNvPr id="5" name="表格 4">
            <a:extLst>
              <a:ext uri="{FF2B5EF4-FFF2-40B4-BE49-F238E27FC236}">
                <a16:creationId xmlns:a16="http://schemas.microsoft.com/office/drawing/2014/main" id="{30F2A5BE-1AD0-4061-813C-D67CB4479878}"/>
              </a:ext>
            </a:extLst>
          </p:cNvPr>
          <p:cNvGraphicFramePr>
            <a:graphicFrameLocks noGrp="1"/>
          </p:cNvGraphicFramePr>
          <p:nvPr>
            <p:extLst>
              <p:ext uri="{D42A27DB-BD31-4B8C-83A1-F6EECF244321}">
                <p14:modId xmlns:p14="http://schemas.microsoft.com/office/powerpoint/2010/main" val="3085635911"/>
              </p:ext>
            </p:extLst>
          </p:nvPr>
        </p:nvGraphicFramePr>
        <p:xfrm>
          <a:off x="3211703" y="1705371"/>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89699">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test</a:t>
                      </a:r>
                      <a:r>
                        <a:rPr lang="zh-CN" altLang="en-US" sz="1800" b="1" kern="1200" dirty="0">
                          <a:solidFill>
                            <a:srgbClr val="C00000"/>
                          </a:solidFill>
                          <a:latin typeface="+mn-lt"/>
                          <a:ea typeface="+mn-ea"/>
                          <a:cs typeface="+mn-cs"/>
                        </a:rPr>
                        <a:t>（第</a:t>
                      </a:r>
                      <a:r>
                        <a:rPr lang="en-US" altLang="zh-CN" sz="1800" b="1" kern="1200" dirty="0">
                          <a:solidFill>
                            <a:srgbClr val="C00000"/>
                          </a:solidFill>
                          <a:latin typeface="+mn-lt"/>
                          <a:ea typeface="+mn-ea"/>
                          <a:cs typeface="+mn-cs"/>
                        </a:rPr>
                        <a:t>33</a:t>
                      </a:r>
                      <a:r>
                        <a:rPr lang="zh-CN" altLang="en-US" sz="1800" b="1" kern="1200" dirty="0">
                          <a:solidFill>
                            <a:srgbClr val="C00000"/>
                          </a:solidFill>
                          <a:latin typeface="+mn-lt"/>
                          <a:ea typeface="+mn-ea"/>
                          <a:cs typeface="+mn-cs"/>
                        </a:rPr>
                        <a:t>代）</a:t>
                      </a:r>
                      <a:endParaRPr lang="zh-CN" altLang="en-US" dirty="0">
                        <a:solidFill>
                          <a:srgbClr val="C00000"/>
                        </a:solidFill>
                      </a:endParaRPr>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get it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a fiction</a:t>
                      </a:r>
                      <a:endParaRPr lang="zh-CN" altLang="en-US" dirty="0"/>
                    </a:p>
                  </a:txBody>
                  <a:tcPr/>
                </a:tc>
                <a:extLst>
                  <a:ext uri="{0D108BD9-81ED-4DB2-BD59-A6C34878D82A}">
                    <a16:rowId xmlns:a16="http://schemas.microsoft.com/office/drawing/2014/main" val="86882875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picture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capture</a:t>
                      </a:r>
                      <a:endParaRPr lang="zh-CN" altLang="en-US" dirty="0"/>
                    </a:p>
                  </a:txBody>
                  <a:tcPr/>
                </a:tc>
                <a:extLst>
                  <a:ext uri="{0D108BD9-81ED-4DB2-BD59-A6C34878D82A}">
                    <a16:rowId xmlns:a16="http://schemas.microsoft.com/office/drawing/2014/main" val="3180766007"/>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fiction</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endParaRPr lang="zh-CN" altLang="en-US" dirty="0"/>
                    </a:p>
                  </a:txBody>
                  <a:tcPr/>
                </a:tc>
                <a:extLst>
                  <a:ext uri="{0D108BD9-81ED-4DB2-BD59-A6C34878D82A}">
                    <a16:rowId xmlns:a16="http://schemas.microsoft.com/office/drawing/2014/main" val="120632486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cure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extra</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peter</a:t>
                      </a:r>
                      <a:endParaRPr lang="zh-CN" altLang="en-US" dirty="0"/>
                    </a:p>
                  </a:txBody>
                  <a:tcPr/>
                </a:tc>
                <a:extLst>
                  <a:ext uri="{0D108BD9-81ED-4DB2-BD59-A6C34878D82A}">
                    <a16:rowId xmlns:a16="http://schemas.microsoft.com/office/drawing/2014/main" val="2377080804"/>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disease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a picture</a:t>
                      </a:r>
                      <a:endParaRPr lang="zh-CN" altLang="en-US" dirty="0"/>
                    </a:p>
                  </a:txBody>
                  <a:tcPr/>
                </a:tc>
                <a:extLst>
                  <a:ext uri="{0D108BD9-81ED-4DB2-BD59-A6C34878D82A}">
                    <a16:rowId xmlns:a16="http://schemas.microsoft.com/office/drawing/2014/main" val="2374756242"/>
                  </a:ext>
                </a:extLst>
              </a:tr>
            </a:tbl>
          </a:graphicData>
        </a:graphic>
      </p:graphicFrame>
      <p:sp>
        <p:nvSpPr>
          <p:cNvPr id="7" name="矩形 6">
            <a:extLst>
              <a:ext uri="{FF2B5EF4-FFF2-40B4-BE49-F238E27FC236}">
                <a16:creationId xmlns:a16="http://schemas.microsoft.com/office/drawing/2014/main" id="{F7F03181-3546-4BC4-ABA2-463D70DF57A7}"/>
              </a:ext>
            </a:extLst>
          </p:cNvPr>
          <p:cNvSpPr/>
          <p:nvPr/>
        </p:nvSpPr>
        <p:spPr>
          <a:xfrm>
            <a:off x="10758297" y="2547389"/>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a:t>
            </a: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05F6973-F2AD-4701-A92C-B18983BB1554}"/>
              </a:ext>
            </a:extLst>
          </p:cNvPr>
          <p:cNvSpPr/>
          <p:nvPr/>
        </p:nvSpPr>
        <p:spPr>
          <a:xfrm>
            <a:off x="10758297" y="4897367"/>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基于单词</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91763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46297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list——new dataset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graphicFrame>
        <p:nvGraphicFramePr>
          <p:cNvPr id="2" name="表格 2">
            <a:extLst>
              <a:ext uri="{FF2B5EF4-FFF2-40B4-BE49-F238E27FC236}">
                <a16:creationId xmlns:a16="http://schemas.microsoft.com/office/drawing/2014/main" id="{9626F317-557A-40D8-A1FB-8CF3E7E5F696}"/>
              </a:ext>
            </a:extLst>
          </p:cNvPr>
          <p:cNvGraphicFramePr>
            <a:graphicFrameLocks noGrp="1"/>
          </p:cNvGraphicFramePr>
          <p:nvPr>
            <p:extLst>
              <p:ext uri="{D42A27DB-BD31-4B8C-83A1-F6EECF244321}">
                <p14:modId xmlns:p14="http://schemas.microsoft.com/office/powerpoint/2010/main" val="2447006639"/>
              </p:ext>
            </p:extLst>
          </p:nvPr>
        </p:nvGraphicFramePr>
        <p:xfrm>
          <a:off x="2251268" y="2157046"/>
          <a:ext cx="8128000" cy="3205219"/>
        </p:xfrm>
        <a:graphic>
          <a:graphicData uri="http://schemas.openxmlformats.org/drawingml/2006/table">
            <a:tbl>
              <a:tblPr firstRow="1" bandRow="1">
                <a:tableStyleId>{9D7B26C5-4107-4FEC-AEDC-1716B250A1EF}</a:tableStyleId>
              </a:tblPr>
              <a:tblGrid>
                <a:gridCol w="4064000">
                  <a:extLst>
                    <a:ext uri="{9D8B030D-6E8A-4147-A177-3AD203B41FA5}">
                      <a16:colId xmlns:a16="http://schemas.microsoft.com/office/drawing/2014/main" val="987362710"/>
                    </a:ext>
                  </a:extLst>
                </a:gridCol>
                <a:gridCol w="4064000">
                  <a:extLst>
                    <a:ext uri="{9D8B030D-6E8A-4147-A177-3AD203B41FA5}">
                      <a16:colId xmlns:a16="http://schemas.microsoft.com/office/drawing/2014/main" val="3100826867"/>
                    </a:ext>
                  </a:extLst>
                </a:gridCol>
              </a:tblGrid>
              <a:tr h="2211698">
                <a:tc>
                  <a:txBody>
                    <a:bodyPr/>
                    <a:lstStyle/>
                    <a:p>
                      <a:pPr algn="ctr" fontAlgn="ctr">
                        <a:lnSpc>
                          <a:spcPct val="150000"/>
                        </a:lnSpc>
                      </a:pPr>
                      <a:r>
                        <a:rPr lang="en-US" sz="1800" b="1" u="none" strike="noStrike" dirty="0">
                          <a:effectLst/>
                        </a:rPr>
                        <a:t>the pencil is on the desk</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I'll pay for this in dollar</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 want to play with the dog</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 want to play with the doll</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effectLst/>
                        </a:rPr>
                        <a:t>open the door</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6582821"/>
                  </a:ext>
                </a:extLst>
              </a:tr>
              <a:tr h="993521">
                <a:tc>
                  <a:txBody>
                    <a:bodyPr/>
                    <a:lstStyle/>
                    <a:p>
                      <a:pPr algn="ctr" fontAlgn="ctr"/>
                      <a:r>
                        <a:rPr lang="en-US" sz="1800" b="1" u="none" strike="noStrike" dirty="0">
                          <a:effectLst/>
                        </a:rPr>
                        <a:t>I tell my </a:t>
                      </a:r>
                      <a:r>
                        <a:rPr lang="en-US" sz="1800" b="1" u="none" strike="noStrike" dirty="0" err="1">
                          <a:effectLst/>
                        </a:rPr>
                        <a:t>ancle</a:t>
                      </a:r>
                      <a:r>
                        <a:rPr lang="en-US" sz="1800" b="1" u="none" strike="noStrike" dirty="0">
                          <a:effectLst/>
                        </a:rPr>
                        <a:t> the </a:t>
                      </a:r>
                      <a:r>
                        <a:rPr lang="en-US" sz="1800" b="1" u="none" strike="noStrike" dirty="0" err="1">
                          <a:effectLst/>
                        </a:rPr>
                        <a:t>nithtmare</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r>
                        <a:rPr lang="en-US" sz="1800" b="1" u="none" strike="noStrike" dirty="0">
                          <a:effectLst/>
                        </a:rPr>
                        <a:t>I tell our secret to the cat</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effectLst/>
                        </a:rPr>
                        <a:t>turn on the light</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0203498"/>
                  </a:ext>
                </a:extLst>
              </a:tr>
            </a:tbl>
          </a:graphicData>
        </a:graphic>
      </p:graphicFrame>
    </p:spTree>
    <p:extLst>
      <p:ext uri="{BB962C8B-B14F-4D97-AF65-F5344CB8AC3E}">
        <p14:creationId xmlns:p14="http://schemas.microsoft.com/office/powerpoint/2010/main" val="21451630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服务器速度太慢，大规模实验不太现实</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一天最多</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组数据</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多对一（如何确定</a:t>
            </a:r>
            <a:r>
              <a:rPr lang="en-US" altLang="zh-CN" sz="1600" dirty="0">
                <a:latin typeface="微软雅黑" panose="020B0503020204020204" pitchFamily="34" charset="-122"/>
                <a:ea typeface="微软雅黑" panose="020B0503020204020204" pitchFamily="34" charset="-122"/>
              </a:rPr>
              <a:t>origin</a:t>
            </a:r>
            <a:r>
              <a:rPr lang="zh-CN" altLang="en-US" sz="1600" dirty="0">
                <a:latin typeface="微软雅黑" panose="020B0503020204020204" pitchFamily="34" charset="-122"/>
                <a:ea typeface="微软雅黑" panose="020B0503020204020204" pitchFamily="34" charset="-122"/>
              </a:rPr>
              <a:t>是什么）</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31432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7.20</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172496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上周任务完成情况</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数据集测试。</a:t>
            </a:r>
            <a:r>
              <a:rPr lang="zh-CN" altLang="en-US" sz="1600" dirty="0">
                <a:latin typeface="微软雅黑" panose="020B0503020204020204" pitchFamily="34" charset="-122"/>
                <a:ea typeface="微软雅黑" panose="020B0503020204020204" pitchFamily="34" charset="-122"/>
              </a:rPr>
              <a:t>总共测试</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句话（基于原有敏感</a:t>
            </a:r>
            <a:r>
              <a:rPr lang="en-US" altLang="zh-CN" sz="1600" dirty="0">
                <a:latin typeface="微软雅黑" panose="020B0503020204020204" pitchFamily="34" charset="-122"/>
                <a:ea typeface="微软雅黑" panose="020B0503020204020204" pitchFamily="34" charset="-122"/>
              </a:rPr>
              <a:t>command[B]</a:t>
            </a:r>
            <a:r>
              <a:rPr lang="zh-CN" altLang="en-US" sz="1600" dirty="0">
                <a:latin typeface="微软雅黑" panose="020B0503020204020204" pitchFamily="34" charset="-122"/>
                <a:ea typeface="微软雅黑" panose="020B0503020204020204" pitchFamily="34" charset="-122"/>
              </a:rPr>
              <a:t>，依据音素接近性编写</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original</a:t>
            </a:r>
            <a:r>
              <a:rPr lang="zh-CN" altLang="en-US" sz="1600" dirty="0">
                <a:latin typeface="微软雅黑" panose="020B0503020204020204" pitchFamily="34" charset="-122"/>
                <a:ea typeface="微软雅黑" panose="020B0503020204020204" pitchFamily="34" charset="-122"/>
              </a:rPr>
              <a:t>句子</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），平均测试了</a:t>
            </a:r>
            <a:r>
              <a:rPr lang="en-US" altLang="zh-CN" sz="1600" dirty="0">
                <a:latin typeface="微软雅黑" panose="020B0503020204020204" pitchFamily="34" charset="-122"/>
                <a:ea typeface="微软雅黑" panose="020B0503020204020204" pitchFamily="34" charset="-122"/>
              </a:rPr>
              <a:t>2-3</a:t>
            </a:r>
            <a:r>
              <a:rPr lang="zh-CN" altLang="en-US" sz="1600" dirty="0">
                <a:latin typeface="微软雅黑" panose="020B0503020204020204" pitchFamily="34" charset="-122"/>
                <a:ea typeface="微软雅黑" panose="020B0503020204020204" pitchFamily="34" charset="-122"/>
              </a:rPr>
              <a:t>次。</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10ms</a:t>
            </a:r>
            <a:r>
              <a:rPr lang="zh-CN" altLang="en-US" sz="1600" b="1" dirty="0">
                <a:latin typeface="微软雅黑" panose="020B0503020204020204" pitchFamily="34" charset="-122"/>
                <a:ea typeface="微软雅黑" panose="020B0503020204020204" pitchFamily="34" charset="-122"/>
              </a:rPr>
              <a:t>与</a:t>
            </a:r>
            <a:r>
              <a:rPr lang="en-US" altLang="zh-CN" sz="1600" b="1" dirty="0">
                <a:latin typeface="微软雅黑" panose="020B0503020204020204" pitchFamily="34" charset="-122"/>
                <a:ea typeface="微软雅黑" panose="020B0503020204020204" pitchFamily="34" charset="-122"/>
              </a:rPr>
              <a:t>20ms</a:t>
            </a:r>
            <a:r>
              <a:rPr lang="zh-CN" altLang="en-US" sz="1600" b="1" dirty="0">
                <a:latin typeface="微软雅黑" panose="020B0503020204020204" pitchFamily="34" charset="-122"/>
                <a:ea typeface="微软雅黑" panose="020B0503020204020204" pitchFamily="34" charset="-122"/>
              </a:rPr>
              <a:t>切片实验</a:t>
            </a:r>
            <a:r>
              <a:rPr lang="zh-CN" altLang="en-US" sz="1600" dirty="0">
                <a:latin typeface="微软雅黑" panose="020B0503020204020204" pitchFamily="34" charset="-122"/>
                <a:ea typeface="微软雅黑" panose="020B0503020204020204" pitchFamily="34" charset="-122"/>
              </a:rPr>
              <a:t>与结果分析</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新数据集挖掘</a:t>
            </a:r>
            <a:r>
              <a:rPr lang="zh-CN" altLang="en-US" sz="1600" dirty="0">
                <a:latin typeface="微软雅黑" panose="020B0503020204020204" pitchFamily="34" charset="-122"/>
                <a:ea typeface="微软雅黑" panose="020B0503020204020204" pitchFamily="34" charset="-122"/>
              </a:rPr>
              <a:t>。搜索公开的语音数据集，最终选用</a:t>
            </a:r>
            <a:r>
              <a:rPr lang="en-US" altLang="zh-CN" sz="1600" dirty="0" err="1">
                <a:latin typeface="微软雅黑" panose="020B0503020204020204" pitchFamily="34" charset="-122"/>
                <a:ea typeface="微软雅黑" panose="020B0503020204020204" pitchFamily="34" charset="-122"/>
              </a:rPr>
              <a:t>librispeech</a:t>
            </a:r>
            <a:r>
              <a:rPr lang="zh-CN" altLang="en-US" sz="1600" dirty="0">
                <a:latin typeface="微软雅黑" panose="020B0503020204020204" pitchFamily="34" charset="-122"/>
                <a:ea typeface="微软雅黑" panose="020B0503020204020204" pitchFamily="34" charset="-122"/>
              </a:rPr>
              <a:t>，并准备基于</a:t>
            </a:r>
            <a:r>
              <a:rPr lang="en-US" altLang="zh-CN" sz="1600" dirty="0" err="1">
                <a:latin typeface="微软雅黑" panose="020B0503020204020204" pitchFamily="34" charset="-122"/>
                <a:ea typeface="微软雅黑" panose="020B0503020204020204" pitchFamily="34" charset="-122"/>
              </a:rPr>
              <a:t>librispeech</a:t>
            </a:r>
            <a:r>
              <a:rPr lang="zh-CN" altLang="en-US" sz="1600" dirty="0">
                <a:latin typeface="微软雅黑" panose="020B0503020204020204" pitchFamily="34" charset="-122"/>
                <a:ea typeface="微软雅黑" panose="020B0503020204020204" pitchFamily="34" charset="-122"/>
              </a:rPr>
              <a:t>的语料库进行</a:t>
            </a:r>
            <a:r>
              <a:rPr lang="en-US" altLang="zh-CN" sz="1600" dirty="0">
                <a:latin typeface="微软雅黑" panose="020B0503020204020204" pitchFamily="34" charset="-122"/>
                <a:ea typeface="微软雅黑" panose="020B0503020204020204" pitchFamily="34" charset="-122"/>
              </a:rPr>
              <a:t>AE</a:t>
            </a:r>
            <a:r>
              <a:rPr lang="zh-CN" altLang="en-US" sz="1600" dirty="0">
                <a:latin typeface="微软雅黑" panose="020B0503020204020204" pitchFamily="34" charset="-122"/>
                <a:ea typeface="微软雅黑" panose="020B0503020204020204" pitchFamily="34" charset="-122"/>
              </a:rPr>
              <a:t>攻击</a:t>
            </a:r>
          </a:p>
          <a:p>
            <a:pPr marL="285750" indent="-285750">
              <a:lnSpc>
                <a:spcPct val="200000"/>
              </a:lnSpc>
              <a:buFont typeface="Wingdings" panose="05000000000000000000" pitchFamily="2" charset="2"/>
              <a:buChar char="p"/>
            </a:pPr>
            <a:r>
              <a:rPr lang="en-US" altLang="zh-CN" sz="1600" dirty="0" err="1">
                <a:latin typeface="微软雅黑" panose="020B0503020204020204" pitchFamily="34" charset="-122"/>
                <a:ea typeface="微软雅黑" panose="020B0503020204020204" pitchFamily="34" charset="-122"/>
              </a:rPr>
              <a:t>Deepspeech</a:t>
            </a:r>
            <a:r>
              <a:rPr lang="zh-CN" altLang="en-US" sz="1600" dirty="0">
                <a:latin typeface="微软雅黑" panose="020B0503020204020204" pitchFamily="34" charset="-122"/>
                <a:ea typeface="微软雅黑" panose="020B0503020204020204" pitchFamily="34" charset="-122"/>
              </a:rPr>
              <a:t>有效的</a:t>
            </a:r>
            <a:r>
              <a:rPr lang="en-US" altLang="zh-CN" sz="1600" dirty="0">
                <a:latin typeface="微软雅黑" panose="020B0503020204020204" pitchFamily="34" charset="-122"/>
                <a:ea typeface="微软雅黑" panose="020B0503020204020204" pitchFamily="34" charset="-122"/>
              </a:rPr>
              <a:t>AE</a:t>
            </a:r>
            <a:r>
              <a:rPr lang="zh-CN" altLang="en-US" sz="1600" dirty="0">
                <a:latin typeface="微软雅黑" panose="020B0503020204020204" pitchFamily="34" charset="-122"/>
                <a:ea typeface="微软雅黑" panose="020B0503020204020204" pitchFamily="34" charset="-122"/>
              </a:rPr>
              <a:t>在</a:t>
            </a:r>
            <a:r>
              <a:rPr lang="zh-CN" altLang="en-US" sz="1600" b="1" dirty="0">
                <a:latin typeface="微软雅黑" panose="020B0503020204020204" pitchFamily="34" charset="-122"/>
                <a:ea typeface="微软雅黑" panose="020B0503020204020204" pitchFamily="34" charset="-122"/>
              </a:rPr>
              <a:t>其他商用黑盒</a:t>
            </a:r>
            <a:r>
              <a:rPr lang="en-US" altLang="zh-CN" sz="1600" b="1"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上的攻击效果测试</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91416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24186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10ms/20ms</a:t>
            </a:r>
            <a:r>
              <a:rPr lang="zh-CN" altLang="en-US" sz="3200" b="1" dirty="0">
                <a:solidFill>
                  <a:prstClr val="black"/>
                </a:solidFill>
                <a:latin typeface="微软雅黑" panose="020B0503020204020204" pitchFamily="34" charset="-122"/>
                <a:ea typeface="微软雅黑" panose="020B0503020204020204" pitchFamily="34" charset="-122"/>
              </a:rPr>
              <a:t>切片实验</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C1:</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原始片段倍速直接合成识别正确（</a:t>
            </a:r>
            <a:r>
              <a:rPr lang="en-US" altLang="zh-CN" sz="1600" dirty="0">
                <a:latin typeface="微软雅黑" panose="020B0503020204020204" pitchFamily="34" charset="-122"/>
                <a:ea typeface="微软雅黑" panose="020B0503020204020204" pitchFamily="34" charset="-122"/>
              </a:rPr>
              <a:t>I want to take a picture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C2:</a:t>
            </a:r>
            <a:r>
              <a:rPr lang="en-US" altLang="zh-CN" sz="1600" dirty="0">
                <a:latin typeface="微软雅黑" panose="020B0503020204020204" pitchFamily="34" charset="-122"/>
                <a:ea typeface="微软雅黑" panose="020B0503020204020204" pitchFamily="34" charset="-122"/>
              </a:rPr>
              <a:t> 10ms/20ms</a:t>
            </a:r>
            <a:r>
              <a:rPr lang="zh-CN" altLang="en-US" sz="1600" dirty="0">
                <a:latin typeface="微软雅黑" panose="020B0503020204020204" pitchFamily="34" charset="-122"/>
                <a:ea typeface="微软雅黑" panose="020B0503020204020204" pitchFamily="34" charset="-122"/>
              </a:rPr>
              <a:t>片段随机倍速合成识别为空</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片段</a:t>
            </a:r>
            <a:r>
              <a:rPr lang="en-US" altLang="zh-CN" sz="1600" dirty="0">
                <a:latin typeface="微软雅黑" panose="020B0503020204020204" pitchFamily="34" charset="-122"/>
                <a:ea typeface="微软雅黑" panose="020B0503020204020204" pitchFamily="34" charset="-122"/>
              </a:rPr>
              <a:t>0.9</a:t>
            </a:r>
            <a:r>
              <a:rPr lang="zh-CN" altLang="en-US" sz="1600" dirty="0">
                <a:latin typeface="微软雅黑" panose="020B0503020204020204" pitchFamily="34" charset="-122"/>
                <a:ea typeface="微软雅黑" panose="020B0503020204020204" pitchFamily="34" charset="-122"/>
              </a:rPr>
              <a:t>倍速合成识别为空</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C4</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不倍速切片中加入部分</a:t>
            </a:r>
            <a:r>
              <a:rPr lang="en-US" altLang="zh-CN" sz="1600" dirty="0">
                <a:latin typeface="微软雅黑" panose="020B0503020204020204" pitchFamily="34" charset="-122"/>
                <a:ea typeface="微软雅黑" panose="020B0503020204020204" pitchFamily="34" charset="-122"/>
              </a:rPr>
              <a:t>0.9</a:t>
            </a:r>
            <a:r>
              <a:rPr lang="zh-CN" altLang="en-US" sz="1600" dirty="0">
                <a:latin typeface="微软雅黑" panose="020B0503020204020204" pitchFamily="34" charset="-122"/>
                <a:ea typeface="微软雅黑" panose="020B0503020204020204" pitchFamily="34" charset="-122"/>
              </a:rPr>
              <a:t>倍速片段（</a:t>
            </a:r>
            <a:r>
              <a:rPr lang="en-US" altLang="zh-CN" sz="1600" dirty="0">
                <a:latin typeface="微软雅黑" panose="020B0503020204020204" pitchFamily="34" charset="-122"/>
                <a:ea typeface="微软雅黑" panose="020B0503020204020204" pitchFamily="34" charset="-122"/>
              </a:rPr>
              <a:t>32-36</a:t>
            </a:r>
            <a:r>
              <a:rPr lang="zh-CN" altLang="en-US" sz="1600" dirty="0">
                <a:latin typeface="微软雅黑" panose="020B0503020204020204" pitchFamily="34" charset="-122"/>
                <a:ea typeface="微软雅黑" panose="020B0503020204020204" pitchFamily="34" charset="-122"/>
              </a:rPr>
              <a:t>）：识别错误，且存在明显噪声</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C5</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不倍速切片中去除部分片段（</a:t>
            </a:r>
            <a:r>
              <a:rPr lang="en-US" altLang="zh-CN" sz="1600" dirty="0">
                <a:latin typeface="微软雅黑" panose="020B0503020204020204" pitchFamily="34" charset="-122"/>
                <a:ea typeface="微软雅黑" panose="020B0503020204020204" pitchFamily="34" charset="-122"/>
              </a:rPr>
              <a:t>32-36</a:t>
            </a:r>
            <a:r>
              <a:rPr lang="zh-CN" altLang="en-US" sz="1600" dirty="0">
                <a:latin typeface="微软雅黑" panose="020B0503020204020204" pitchFamily="34" charset="-122"/>
                <a:ea typeface="微软雅黑" panose="020B0503020204020204" pitchFamily="34" charset="-122"/>
              </a:rPr>
              <a:t>）：识别错误，结果同</a:t>
            </a:r>
            <a:r>
              <a:rPr lang="en-US" altLang="zh-CN" sz="1600" dirty="0">
                <a:latin typeface="微软雅黑" panose="020B0503020204020204" pitchFamily="34" charset="-122"/>
                <a:ea typeface="微软雅黑" panose="020B0503020204020204" pitchFamily="34" charset="-122"/>
              </a:rPr>
              <a:t>C4</a:t>
            </a:r>
            <a:r>
              <a:rPr lang="zh-CN" altLang="en-US" sz="1600" dirty="0">
                <a:latin typeface="微软雅黑" panose="020B0503020204020204" pitchFamily="34" charset="-122"/>
                <a:ea typeface="微软雅黑" panose="020B0503020204020204" pitchFamily="34" charset="-122"/>
              </a:rPr>
              <a:t>，无明显噪声</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C6</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20ms</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（识别空）</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220</a:t>
            </a:r>
            <a:r>
              <a:rPr lang="zh-CN" altLang="en-US" sz="1600" dirty="0">
                <a:latin typeface="微软雅黑" panose="020B0503020204020204" pitchFamily="34" charset="-122"/>
                <a:ea typeface="微软雅黑" panose="020B0503020204020204" pitchFamily="34" charset="-122"/>
              </a:rPr>
              <a:t>（识别有结果）</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230</a:t>
            </a:r>
            <a:r>
              <a:rPr lang="zh-CN" altLang="en-US" sz="1600" dirty="0">
                <a:latin typeface="微软雅黑" panose="020B0503020204020204" pitchFamily="34" charset="-122"/>
                <a:ea typeface="微软雅黑" panose="020B0503020204020204" pitchFamily="34" charset="-122"/>
              </a:rPr>
              <a:t>（临界值）</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音频长短：</a:t>
            </a:r>
            <a:r>
              <a:rPr lang="en-US" altLang="zh-CN" sz="1600" dirty="0">
                <a:solidFill>
                  <a:prstClr val="black"/>
                </a:solidFill>
                <a:latin typeface="微软雅黑" panose="020B0503020204020204" pitchFamily="34" charset="-122"/>
                <a:ea typeface="微软雅黑" panose="020B0503020204020204" pitchFamily="34" charset="-122"/>
              </a:rPr>
              <a:t>20ms</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0.9</a:t>
            </a:r>
            <a:r>
              <a:rPr lang="zh-CN" altLang="en-US" sz="1600" dirty="0">
                <a:solidFill>
                  <a:prstClr val="black"/>
                </a:solidFill>
                <a:latin typeface="微软雅黑" panose="020B0503020204020204" pitchFamily="34" charset="-122"/>
                <a:ea typeface="微软雅黑" panose="020B0503020204020204" pitchFamily="34" charset="-122"/>
              </a:rPr>
              <a:t>倍速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8ms</a:t>
            </a:r>
            <a:r>
              <a:rPr lang="zh-CN" altLang="en-US" sz="1600" dirty="0">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12ms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120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17ms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18ms</a:t>
            </a:r>
            <a:r>
              <a:rPr lang="zh-CN" altLang="en-US" sz="1600" dirty="0">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def </a:t>
            </a:r>
            <a:r>
              <a:rPr lang="en-US" altLang="zh-CN" sz="1600" dirty="0" err="1">
                <a:solidFill>
                  <a:prstClr val="black"/>
                </a:solidFill>
                <a:latin typeface="微软雅黑" panose="020B0503020204020204" pitchFamily="34" charset="-122"/>
                <a:ea typeface="微软雅黑" panose="020B0503020204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rPr>
              <a:t>(channels, speed=1., </a:t>
            </a: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en-US" altLang="zh-CN" sz="1600" dirty="0">
                <a:solidFill>
                  <a:prstClr val="black"/>
                </a:solidFill>
                <a:latin typeface="微软雅黑" panose="020B0503020204020204" pitchFamily="34" charset="-122"/>
                <a:ea typeface="微软雅黑" panose="020B0503020204020204" pitchFamily="34" charset="-122"/>
              </a:rPr>
              <a:t>=256, </a:t>
            </a:r>
            <a:r>
              <a:rPr lang="en-US" altLang="zh-CN" sz="1600" dirty="0" err="1">
                <a:solidFill>
                  <a:prstClr val="black"/>
                </a:solidFill>
                <a:latin typeface="微软雅黑" panose="020B0503020204020204" pitchFamily="34" charset="-122"/>
                <a:ea typeface="微软雅黑" panose="020B0503020204020204" pitchFamily="34" charset="-122"/>
              </a:rPr>
              <a:t>analysis_hop</a:t>
            </a:r>
            <a:r>
              <a:rPr lang="en-US" altLang="zh-CN" sz="1600" dirty="0">
                <a:solidFill>
                  <a:prstClr val="black"/>
                </a:solidFill>
                <a:latin typeface="微软雅黑" panose="020B0503020204020204" pitchFamily="34" charset="-122"/>
                <a:ea typeface="微软雅黑" panose="020B0503020204020204" pitchFamily="34" charset="-122"/>
              </a:rPr>
              <a:t>=None, </a:t>
            </a:r>
            <a:r>
              <a:rPr lang="en-US" altLang="zh-CN" sz="1600" dirty="0" err="1">
                <a:solidFill>
                  <a:prstClr val="black"/>
                </a:solidFill>
                <a:latin typeface="微软雅黑" panose="020B0503020204020204" pitchFamily="34" charset="-122"/>
                <a:ea typeface="微软雅黑" panose="020B0503020204020204" pitchFamily="34" charset="-122"/>
              </a:rPr>
              <a:t>synthesis_hop</a:t>
            </a:r>
            <a:r>
              <a:rPr lang="en-US" altLang="zh-CN" sz="1600" dirty="0">
                <a:solidFill>
                  <a:prstClr val="black"/>
                </a:solidFill>
                <a:latin typeface="微软雅黑" panose="020B0503020204020204" pitchFamily="34" charset="-122"/>
                <a:ea typeface="微软雅黑" panose="020B0503020204020204" pitchFamily="34" charset="-122"/>
              </a:rPr>
              <a:t>=None)</a:t>
            </a:r>
          </a:p>
        </p:txBody>
      </p:sp>
    </p:spTree>
    <p:extLst>
      <p:ext uri="{BB962C8B-B14F-4D97-AF65-F5344CB8AC3E}">
        <p14:creationId xmlns:p14="http://schemas.microsoft.com/office/powerpoint/2010/main" val="23749209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36510" cy="584775"/>
          </a:xfrm>
          <a:prstGeom prst="rect">
            <a:avLst/>
          </a:prstGeom>
        </p:spPr>
        <p:txBody>
          <a:bodyPr wrap="none">
            <a:spAutoFit/>
          </a:bodyPr>
          <a:lstStyle/>
          <a:p>
            <a:r>
              <a:rPr lang="zh-CN" altLang="en-US" sz="3200" b="1" dirty="0">
                <a:latin typeface="微软雅黑" panose="020B0503020204020204" pitchFamily="34" charset="-122"/>
                <a:ea typeface="微软雅黑" panose="020B0503020204020204" pitchFamily="34" charset="-122"/>
              </a:rPr>
              <a:t>数据集测试</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346517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C1:</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不片段倍速直接合成识别正确（</a:t>
            </a:r>
            <a:r>
              <a:rPr lang="en-US" altLang="zh-CN" sz="1600" dirty="0">
                <a:latin typeface="微软雅黑" panose="020B0503020204020204" pitchFamily="34" charset="-122"/>
                <a:ea typeface="微软雅黑" panose="020B0503020204020204" pitchFamily="34" charset="-122"/>
              </a:rPr>
              <a:t>I want to take a picture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I want to play with the dog – open the dog&amp; door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Window: for food and a winter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Print: prince I</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：有点类似于大海捞针</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：分类攻击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：利用</a:t>
            </a:r>
            <a:r>
              <a:rPr lang="en-US" altLang="zh-CN" sz="1600" dirty="0" err="1">
                <a:solidFill>
                  <a:prstClr val="black"/>
                </a:solidFill>
                <a:latin typeface="微软雅黑" panose="020B0503020204020204" pitchFamily="34" charset="-122"/>
                <a:ea typeface="微软雅黑" panose="020B0503020204020204" pitchFamily="34" charset="-122"/>
              </a:rPr>
              <a:t>librispeech</a:t>
            </a:r>
            <a:r>
              <a:rPr lang="zh-CN" altLang="en-US" sz="1600" dirty="0">
                <a:solidFill>
                  <a:prstClr val="black"/>
                </a:solidFill>
                <a:latin typeface="微软雅黑" panose="020B0503020204020204" pitchFamily="34" charset="-122"/>
                <a:ea typeface="微软雅黑" panose="020B0503020204020204" pitchFamily="34" charset="-122"/>
              </a:rPr>
              <a:t>等更大的数据集做打捞工作</a:t>
            </a: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F06F87A-DA93-4E22-8CE1-2C077562D401}"/>
              </a:ext>
            </a:extLst>
          </p:cNvPr>
          <p:cNvPicPr>
            <a:picLocks noChangeAspect="1"/>
          </p:cNvPicPr>
          <p:nvPr/>
        </p:nvPicPr>
        <p:blipFill>
          <a:blip r:embed="rId3"/>
          <a:stretch>
            <a:fillRect/>
          </a:stretch>
        </p:blipFill>
        <p:spPr>
          <a:xfrm>
            <a:off x="7066012" y="2986394"/>
            <a:ext cx="4695238" cy="2866667"/>
          </a:xfrm>
          <a:prstGeom prst="rect">
            <a:avLst/>
          </a:prstGeom>
        </p:spPr>
      </p:pic>
    </p:spTree>
    <p:extLst>
      <p:ext uri="{BB962C8B-B14F-4D97-AF65-F5344CB8AC3E}">
        <p14:creationId xmlns:p14="http://schemas.microsoft.com/office/powerpoint/2010/main" val="21998053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0626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10ms/20ms</a:t>
            </a:r>
            <a:r>
              <a:rPr lang="zh-CN" altLang="en-US" sz="3200" b="1" dirty="0">
                <a:solidFill>
                  <a:prstClr val="black"/>
                </a:solidFill>
                <a:latin typeface="微软雅黑" panose="020B0503020204020204" pitchFamily="34" charset="-122"/>
                <a:ea typeface="微软雅黑" panose="020B0503020204020204" pitchFamily="34" charset="-122"/>
              </a:rPr>
              <a:t>切片丢弃实验</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4106565"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Join2, Join5</a:t>
            </a:r>
            <a:r>
              <a:rPr lang="zh-CN" altLang="en-US" sz="1600" b="1" dirty="0">
                <a:latin typeface="微软雅黑" panose="020B0503020204020204" pitchFamily="34" charset="-122"/>
                <a:ea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rPr>
              <a:t>i</a:t>
            </a:r>
            <a:r>
              <a:rPr lang="en-US" altLang="zh-CN" sz="1600" b="1" dirty="0">
                <a:latin typeface="微软雅黑" panose="020B0503020204020204" pitchFamily="34" charset="-122"/>
                <a:ea typeface="微软雅黑" panose="020B0503020204020204" pitchFamily="34" charset="-122"/>
              </a:rPr>
              <a:t> wanted the picture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Join7: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went to creetur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Join8: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went to crater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Join9: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what is your picture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Join13: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what is hardier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 14: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what is your dish</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 15: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wanted fisher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 16: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want to fish</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B0717A33-304B-4D96-917E-B3FDAF3D21E5}"/>
              </a:ext>
            </a:extLst>
          </p:cNvPr>
          <p:cNvSpPr/>
          <p:nvPr/>
        </p:nvSpPr>
        <p:spPr>
          <a:xfrm>
            <a:off x="6268358" y="1844399"/>
            <a:ext cx="4106565"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Join17</a:t>
            </a:r>
            <a:r>
              <a:rPr lang="zh-CN" altLang="en-US" sz="1600" b="1" dirty="0">
                <a:latin typeface="微软雅黑" panose="020B0503020204020204" pitchFamily="34" charset="-122"/>
                <a:ea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rPr>
              <a:t>i</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Join20: she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Join21: the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Join22: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wanted her to picture</a:t>
            </a:r>
          </a:p>
        </p:txBody>
      </p:sp>
      <p:sp>
        <p:nvSpPr>
          <p:cNvPr id="2" name="矩形 1">
            <a:extLst>
              <a:ext uri="{FF2B5EF4-FFF2-40B4-BE49-F238E27FC236}">
                <a16:creationId xmlns:a16="http://schemas.microsoft.com/office/drawing/2014/main" id="{4A404BDD-8DB5-4BE1-8E20-E75EFDEAF841}"/>
              </a:ext>
            </a:extLst>
          </p:cNvPr>
          <p:cNvSpPr/>
          <p:nvPr/>
        </p:nvSpPr>
        <p:spPr>
          <a:xfrm>
            <a:off x="5914902" y="5275739"/>
            <a:ext cx="5802923" cy="923330"/>
          </a:xfrm>
          <a:prstGeom prst="rect">
            <a:avLst/>
          </a:prstGeom>
        </p:spPr>
        <p:txBody>
          <a:bodyPr wrap="square">
            <a:spAutoFit/>
          </a:bodyPr>
          <a:lstStyle/>
          <a:p>
            <a:r>
              <a:rPr lang="en-US" altLang="zh-CN" dirty="0"/>
              <a:t>Hear “No Evil”, See “Kenansville”*: Efficient and</a:t>
            </a:r>
          </a:p>
          <a:p>
            <a:r>
              <a:rPr lang="en-US" altLang="zh-CN" dirty="0"/>
              <a:t>Transferable Black-Box Attacks on Speech</a:t>
            </a:r>
          </a:p>
          <a:p>
            <a:r>
              <a:rPr lang="en-US" altLang="zh-CN" dirty="0"/>
              <a:t>Recognition and Voice Identification Systems</a:t>
            </a:r>
            <a:endParaRPr lang="zh-CN" altLang="en-US" dirty="0"/>
          </a:p>
        </p:txBody>
      </p:sp>
      <p:sp>
        <p:nvSpPr>
          <p:cNvPr id="7" name="矩形 6">
            <a:extLst>
              <a:ext uri="{FF2B5EF4-FFF2-40B4-BE49-F238E27FC236}">
                <a16:creationId xmlns:a16="http://schemas.microsoft.com/office/drawing/2014/main" id="{DBC323F1-A250-4400-9E2F-FE13E0EDC892}"/>
              </a:ext>
            </a:extLst>
          </p:cNvPr>
          <p:cNvSpPr/>
          <p:nvPr/>
        </p:nvSpPr>
        <p:spPr>
          <a:xfrm>
            <a:off x="5914901" y="4092330"/>
            <a:ext cx="5802923" cy="369332"/>
          </a:xfrm>
          <a:prstGeom prst="rect">
            <a:avLst/>
          </a:prstGeom>
        </p:spPr>
        <p:txBody>
          <a:bodyPr wrap="square">
            <a:spAutoFit/>
          </a:bodyPr>
          <a:lstStyle/>
          <a:p>
            <a:r>
              <a:rPr lang="en-US" altLang="zh-CN" dirty="0"/>
              <a:t>Baidu ASR</a:t>
            </a:r>
            <a:r>
              <a:rPr lang="zh-CN" altLang="en-US"/>
              <a:t>也错</a:t>
            </a:r>
            <a:endParaRPr lang="zh-CN" altLang="en-US" dirty="0"/>
          </a:p>
        </p:txBody>
      </p:sp>
    </p:spTree>
    <p:extLst>
      <p:ext uri="{BB962C8B-B14F-4D97-AF65-F5344CB8AC3E}">
        <p14:creationId xmlns:p14="http://schemas.microsoft.com/office/powerpoint/2010/main" val="24055319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13414210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9823523" cy="584775"/>
          </a:xfrm>
          <a:prstGeom prst="rect">
            <a:avLst/>
          </a:prstGeom>
        </p:spPr>
        <p:txBody>
          <a:bodyPr wrap="none">
            <a:spAutoFit/>
          </a:bodyPr>
          <a:lstStyle/>
          <a:p>
            <a:r>
              <a:rPr lang="en-US" altLang="zh-CN" sz="3200" b="1" dirty="0" err="1">
                <a:latin typeface="微软雅黑" panose="020B0503020204020204" pitchFamily="34" charset="-122"/>
                <a:ea typeface="微软雅黑" panose="020B0503020204020204" pitchFamily="34" charset="-122"/>
              </a:rPr>
              <a:t>Deepspeech</a:t>
            </a:r>
            <a:r>
              <a:rPr lang="zh-CN" altLang="en-US" sz="3200" b="1" dirty="0">
                <a:latin typeface="微软雅黑" panose="020B0503020204020204" pitchFamily="34" charset="-122"/>
                <a:ea typeface="微软雅黑" panose="020B0503020204020204" pitchFamily="34" charset="-122"/>
              </a:rPr>
              <a:t>有效的</a:t>
            </a:r>
            <a:r>
              <a:rPr lang="en-US" altLang="zh-CN" sz="3200" b="1" dirty="0">
                <a:latin typeface="微软雅黑" panose="020B0503020204020204" pitchFamily="34" charset="-122"/>
                <a:ea typeface="微软雅黑" panose="020B0503020204020204" pitchFamily="34" charset="-122"/>
              </a:rPr>
              <a:t>AE</a:t>
            </a:r>
            <a:r>
              <a:rPr lang="zh-CN" altLang="en-US" sz="3200" b="1" dirty="0">
                <a:latin typeface="微软雅黑" panose="020B0503020204020204" pitchFamily="34" charset="-122"/>
                <a:ea typeface="微软雅黑" panose="020B0503020204020204" pitchFamily="34" charset="-122"/>
              </a:rPr>
              <a:t>在其他商用</a:t>
            </a:r>
            <a:r>
              <a:rPr lang="en-US" altLang="zh-CN" sz="3200" b="1" dirty="0">
                <a:latin typeface="微软雅黑" panose="020B0503020204020204" pitchFamily="34" charset="-122"/>
                <a:ea typeface="微软雅黑" panose="020B0503020204020204" pitchFamily="34" charset="-122"/>
              </a:rPr>
              <a:t>ASR</a:t>
            </a:r>
            <a:r>
              <a:rPr lang="zh-CN" altLang="en-US" sz="3200" b="1" dirty="0">
                <a:latin typeface="微软雅黑" panose="020B0503020204020204" pitchFamily="34" charset="-122"/>
                <a:ea typeface="微软雅黑" panose="020B0503020204020204" pitchFamily="34" charset="-122"/>
              </a:rPr>
              <a:t>上的攻击效果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Take action</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Wait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科大讯飞和百度对于面向</a:t>
            </a:r>
            <a:r>
              <a:rPr lang="en-US" altLang="zh-CN" sz="1600" dirty="0" err="1">
                <a:solidFill>
                  <a:prstClr val="black"/>
                </a:solidFill>
                <a:latin typeface="微软雅黑" panose="020B0503020204020204" pitchFamily="34" charset="-122"/>
                <a:ea typeface="微软雅黑" panose="020B0503020204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rPr>
              <a:t>生成的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识别正确，对噪声鲁棒性强</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10866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7.22</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17278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24186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10ms/20ms</a:t>
            </a:r>
            <a:r>
              <a:rPr lang="zh-CN" altLang="en-US" sz="3200" b="1" dirty="0">
                <a:solidFill>
                  <a:prstClr val="black"/>
                </a:solidFill>
                <a:latin typeface="微软雅黑" panose="020B0503020204020204" pitchFamily="34" charset="-122"/>
                <a:ea typeface="微软雅黑" panose="020B0503020204020204" pitchFamily="34" charset="-122"/>
              </a:rPr>
              <a:t>实例说明</a:t>
            </a:r>
          </a:p>
        </p:txBody>
      </p:sp>
      <p:sp>
        <p:nvSpPr>
          <p:cNvPr id="2" name="矩形 1">
            <a:extLst>
              <a:ext uri="{FF2B5EF4-FFF2-40B4-BE49-F238E27FC236}">
                <a16:creationId xmlns:a16="http://schemas.microsoft.com/office/drawing/2014/main" id="{FB09474B-7D04-4BCC-A438-B59BE5D31F49}"/>
              </a:ext>
            </a:extLst>
          </p:cNvPr>
          <p:cNvSpPr/>
          <p:nvPr/>
        </p:nvSpPr>
        <p:spPr>
          <a:xfrm>
            <a:off x="6561015" y="4720737"/>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7EEF8362-4F8A-4936-AF23-0149F607C2F1}"/>
              </a:ext>
            </a:extLst>
          </p:cNvPr>
          <p:cNvSpPr/>
          <p:nvPr/>
        </p:nvSpPr>
        <p:spPr>
          <a:xfrm>
            <a:off x="7219095" y="4193199"/>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B457DFD2-472D-4BC8-ABCC-47C66FD44199}"/>
              </a:ext>
            </a:extLst>
          </p:cNvPr>
          <p:cNvSpPr/>
          <p:nvPr/>
        </p:nvSpPr>
        <p:spPr>
          <a:xfrm>
            <a:off x="7877175" y="3665661"/>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25F0647E-4BAB-45C0-9DCF-C589E5D75DE4}"/>
              </a:ext>
            </a:extLst>
          </p:cNvPr>
          <p:cNvSpPr/>
          <p:nvPr/>
        </p:nvSpPr>
        <p:spPr>
          <a:xfrm>
            <a:off x="8535255" y="3138123"/>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D9DD3A77-EA86-489D-A115-279E9F545A1B}"/>
              </a:ext>
            </a:extLst>
          </p:cNvPr>
          <p:cNvSpPr/>
          <p:nvPr/>
        </p:nvSpPr>
        <p:spPr>
          <a:xfrm>
            <a:off x="9193335" y="2610585"/>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ACC83FE3-C0DE-401D-9066-AD8EA53D5EB0}"/>
              </a:ext>
            </a:extLst>
          </p:cNvPr>
          <p:cNvSpPr/>
          <p:nvPr/>
        </p:nvSpPr>
        <p:spPr>
          <a:xfrm>
            <a:off x="9851415" y="2083047"/>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6D432B73-E51C-420F-9935-33F90EB5EF7E}"/>
              </a:ext>
            </a:extLst>
          </p:cNvPr>
          <p:cNvSpPr txBox="1"/>
          <p:nvPr/>
        </p:nvSpPr>
        <p:spPr>
          <a:xfrm>
            <a:off x="7009743" y="5270988"/>
            <a:ext cx="41870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16</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79F72408-A10E-4633-B8CE-6DAA1FB57AC3}"/>
              </a:ext>
            </a:extLst>
          </p:cNvPr>
          <p:cNvSpPr txBox="1"/>
          <p:nvPr/>
        </p:nvSpPr>
        <p:spPr>
          <a:xfrm>
            <a:off x="6709661" y="4272302"/>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5CF236F0-52E1-42D1-A8D5-9D4ADA01D3F0}"/>
              </a:ext>
            </a:extLst>
          </p:cNvPr>
          <p:cNvSpPr txBox="1"/>
          <p:nvPr/>
        </p:nvSpPr>
        <p:spPr>
          <a:xfrm>
            <a:off x="7444864" y="3754629"/>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6AC3D88F-7381-430D-89FD-1E1078C7C52F}"/>
              </a:ext>
            </a:extLst>
          </p:cNvPr>
          <p:cNvSpPr txBox="1"/>
          <p:nvPr/>
        </p:nvSpPr>
        <p:spPr>
          <a:xfrm>
            <a:off x="8056174" y="3306194"/>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2DB23944-4D85-43F6-A4F3-6AC22DFAB0D7}"/>
              </a:ext>
            </a:extLst>
          </p:cNvPr>
          <p:cNvSpPr txBox="1"/>
          <p:nvPr/>
        </p:nvSpPr>
        <p:spPr>
          <a:xfrm>
            <a:off x="8714254" y="2768791"/>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B793171E-FC6E-4E5E-B470-F88DA67EB47B}"/>
              </a:ext>
            </a:extLst>
          </p:cNvPr>
          <p:cNvSpPr txBox="1"/>
          <p:nvPr/>
        </p:nvSpPr>
        <p:spPr>
          <a:xfrm>
            <a:off x="9372334" y="2241253"/>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B9DA6C32-6FCF-4564-B46B-E3BC93C25751}"/>
              </a:ext>
            </a:extLst>
          </p:cNvPr>
          <p:cNvSpPr txBox="1"/>
          <p:nvPr/>
        </p:nvSpPr>
        <p:spPr>
          <a:xfrm>
            <a:off x="10300143" y="1705371"/>
            <a:ext cx="41870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16</a:t>
            </a:r>
            <a:endParaRPr lang="zh-CN" altLang="en-US" dirty="0">
              <a:latin typeface="Times New Roman" panose="02020603050405020304" pitchFamily="18" charset="0"/>
              <a:cs typeface="Times New Roman" panose="02020603050405020304" pitchFamily="18" charset="0"/>
            </a:endParaRPr>
          </a:p>
        </p:txBody>
      </p:sp>
      <p:cxnSp>
        <p:nvCxnSpPr>
          <p:cNvPr id="18" name="直接连接符 17">
            <a:extLst>
              <a:ext uri="{FF2B5EF4-FFF2-40B4-BE49-F238E27FC236}">
                <a16:creationId xmlns:a16="http://schemas.microsoft.com/office/drawing/2014/main" id="{7E85F07C-2EF2-4EC5-B7F4-3995E1130E74}"/>
              </a:ext>
            </a:extLst>
          </p:cNvPr>
          <p:cNvCxnSpPr/>
          <p:nvPr/>
        </p:nvCxnSpPr>
        <p:spPr>
          <a:xfrm>
            <a:off x="9851415" y="1555509"/>
            <a:ext cx="0" cy="441666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0AAA229-1803-42DC-B53F-A1D8F28AE4A4}"/>
              </a:ext>
            </a:extLst>
          </p:cNvPr>
          <p:cNvCxnSpPr/>
          <p:nvPr/>
        </p:nvCxnSpPr>
        <p:spPr>
          <a:xfrm>
            <a:off x="6561015" y="1555509"/>
            <a:ext cx="0" cy="441666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3079E22-69CC-42C0-95D9-33F1A6B572C6}"/>
              </a:ext>
            </a:extLst>
          </p:cNvPr>
          <p:cNvCxnSpPr/>
          <p:nvPr/>
        </p:nvCxnSpPr>
        <p:spPr>
          <a:xfrm>
            <a:off x="6561015" y="1800225"/>
            <a:ext cx="32904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7494FEED-7788-43D3-B0A7-83A72E3D6E2B}"/>
              </a:ext>
            </a:extLst>
          </p:cNvPr>
          <p:cNvSpPr txBox="1"/>
          <p:nvPr/>
        </p:nvSpPr>
        <p:spPr>
          <a:xfrm>
            <a:off x="8049213" y="1397516"/>
            <a:ext cx="41549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40</a:t>
            </a:r>
            <a:endParaRPr lang="zh-CN"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107047A8-E035-46DF-AE56-A7C4B0A2D437}"/>
              </a:ext>
            </a:extLst>
          </p:cNvPr>
          <p:cNvSpPr/>
          <p:nvPr/>
        </p:nvSpPr>
        <p:spPr>
          <a:xfrm>
            <a:off x="904345" y="4730602"/>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469269A2-D296-4491-A856-EA4EEF964026}"/>
              </a:ext>
            </a:extLst>
          </p:cNvPr>
          <p:cNvSpPr/>
          <p:nvPr/>
        </p:nvSpPr>
        <p:spPr>
          <a:xfrm>
            <a:off x="1372809" y="4203064"/>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9B8874F8-358D-4A5F-B666-C4B4C7F8C86E}"/>
              </a:ext>
            </a:extLst>
          </p:cNvPr>
          <p:cNvSpPr/>
          <p:nvPr/>
        </p:nvSpPr>
        <p:spPr>
          <a:xfrm>
            <a:off x="1904233" y="3675526"/>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1051CB2A-0AFD-497A-9B6A-29750A30B034}"/>
              </a:ext>
            </a:extLst>
          </p:cNvPr>
          <p:cNvSpPr/>
          <p:nvPr/>
        </p:nvSpPr>
        <p:spPr>
          <a:xfrm>
            <a:off x="2356646" y="3150923"/>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4F846117-9AC2-4C26-BD6C-CE2BDEE82054}"/>
              </a:ext>
            </a:extLst>
          </p:cNvPr>
          <p:cNvSpPr/>
          <p:nvPr/>
        </p:nvSpPr>
        <p:spPr>
          <a:xfrm>
            <a:off x="2775184" y="2621918"/>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93F4B42E-1D4E-4B2A-AB3F-F10EBBB6C1E4}"/>
              </a:ext>
            </a:extLst>
          </p:cNvPr>
          <p:cNvSpPr/>
          <p:nvPr/>
        </p:nvSpPr>
        <p:spPr>
          <a:xfrm>
            <a:off x="3308831" y="2083047"/>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7EC197E8-1AD1-446A-9E37-2932BC0B9C3B}"/>
              </a:ext>
            </a:extLst>
          </p:cNvPr>
          <p:cNvSpPr txBox="1"/>
          <p:nvPr/>
        </p:nvSpPr>
        <p:spPr>
          <a:xfrm>
            <a:off x="1353073" y="5280853"/>
            <a:ext cx="41870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16</a:t>
            </a:r>
            <a:endParaRPr lang="zh-CN" altLang="en-US"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7234A20B-F1C9-4D47-BC2F-F9D0DC84B998}"/>
              </a:ext>
            </a:extLst>
          </p:cNvPr>
          <p:cNvSpPr txBox="1"/>
          <p:nvPr/>
        </p:nvSpPr>
        <p:spPr>
          <a:xfrm>
            <a:off x="872755" y="4375897"/>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A452C363-A960-4DE4-BF0F-0781016884A6}"/>
              </a:ext>
            </a:extLst>
          </p:cNvPr>
          <p:cNvSpPr txBox="1"/>
          <p:nvPr/>
        </p:nvSpPr>
        <p:spPr>
          <a:xfrm>
            <a:off x="1401918" y="3811019"/>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28C4C94-D3D4-47A5-B57F-0ADBB205B9F8}"/>
              </a:ext>
            </a:extLst>
          </p:cNvPr>
          <p:cNvSpPr txBox="1"/>
          <p:nvPr/>
        </p:nvSpPr>
        <p:spPr>
          <a:xfrm>
            <a:off x="1867378" y="3247444"/>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3298B229-6CD8-4856-9738-2F42C1207AFC}"/>
              </a:ext>
            </a:extLst>
          </p:cNvPr>
          <p:cNvSpPr txBox="1"/>
          <p:nvPr/>
        </p:nvSpPr>
        <p:spPr>
          <a:xfrm>
            <a:off x="2297436" y="2752216"/>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62B89509-6540-4641-B93C-681093B04763}"/>
              </a:ext>
            </a:extLst>
          </p:cNvPr>
          <p:cNvSpPr txBox="1"/>
          <p:nvPr/>
        </p:nvSpPr>
        <p:spPr>
          <a:xfrm>
            <a:off x="2856995" y="2237899"/>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C5EB7808-21CB-4058-80A7-939C1D2B7245}"/>
              </a:ext>
            </a:extLst>
          </p:cNvPr>
          <p:cNvSpPr txBox="1"/>
          <p:nvPr/>
        </p:nvSpPr>
        <p:spPr>
          <a:xfrm>
            <a:off x="3336306" y="5368072"/>
            <a:ext cx="296814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7.2*5+16 = 52 &gt; 50</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56201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模型建立与验证</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543494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Max(k)  k * Int(</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 speed) + </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&lt;= T </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16</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a:t>
            </a:r>
            <a:r>
              <a:rPr lang="zh-CN" altLang="en-US" sz="1600" b="1" dirty="0">
                <a:solidFill>
                  <a:prstClr val="black"/>
                </a:solidFill>
                <a:latin typeface="微软雅黑" panose="020B0503020204020204" pitchFamily="34" charset="-122"/>
                <a:ea typeface="微软雅黑" panose="020B0503020204020204" pitchFamily="34" charset="-122"/>
              </a:rPr>
              <a:t> </a:t>
            </a:r>
            <a:r>
              <a:rPr lang="en-US" altLang="zh-CN" sz="1600" b="1" dirty="0" err="1">
                <a:solidFill>
                  <a:prstClr val="black"/>
                </a:solidFill>
                <a:latin typeface="微软雅黑" panose="020B0503020204020204" pitchFamily="34" charset="-122"/>
                <a:ea typeface="微软雅黑" panose="020B0503020204020204" pitchFamily="34" charset="-122"/>
              </a:rPr>
              <a:t>frame_length</a:t>
            </a:r>
            <a:r>
              <a:rPr lang="en-US" altLang="zh-CN" sz="1600" b="1" dirty="0">
                <a:solidFill>
                  <a:prstClr val="black"/>
                </a:solidFill>
                <a:latin typeface="微软雅黑" panose="020B0503020204020204" pitchFamily="34" charset="-122"/>
                <a:ea typeface="微软雅黑" panose="020B0503020204020204" pitchFamily="34" charset="-122"/>
              </a:rPr>
              <a:t> / 2 / 16 * 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 = 20ms</a:t>
            </a: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8ms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12ms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120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17ms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18ms</a:t>
            </a:r>
            <a:r>
              <a:rPr lang="zh-CN" altLang="en-US" sz="1600" dirty="0">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15ms </a:t>
            </a:r>
            <a:r>
              <a:rPr lang="en-US" altLang="zh-CN" sz="1600" b="1" dirty="0">
                <a:solidFill>
                  <a:prstClr val="black"/>
                </a:solidFill>
                <a:latin typeface="微软雅黑" panose="020B0503020204020204" pitchFamily="34" charset="-122"/>
                <a:ea typeface="微软雅黑" panose="020B0503020204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0630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模型建立与验证</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1175579"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T = 50ms</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en-US" altLang="zh-CN" sz="1600" dirty="0">
                <a:solidFill>
                  <a:prstClr val="black"/>
                </a:solidFill>
                <a:latin typeface="微软雅黑" panose="020B0503020204020204" pitchFamily="34" charset="-122"/>
                <a:ea typeface="微软雅黑" panose="020B0503020204020204" pitchFamily="34" charset="-122"/>
              </a:rPr>
              <a:t> = 256</a:t>
            </a:r>
          </a:p>
          <a:p>
            <a:pPr marL="285750" indent="-285750">
              <a:lnSpc>
                <a:spcPct val="200000"/>
              </a:lnSpc>
              <a:buFont typeface="Wingdings" panose="05000000000000000000" pitchFamily="2" charset="2"/>
              <a:buChar char="p"/>
            </a:pPr>
            <a:r>
              <a:rPr lang="en-US" altLang="zh-CN" sz="1600" b="1" dirty="0" err="1">
                <a:solidFill>
                  <a:srgbClr val="C00000"/>
                </a:solidFill>
                <a:latin typeface="微软雅黑" panose="020B0503020204020204" pitchFamily="34" charset="-122"/>
                <a:ea typeface="微软雅黑" panose="020B0503020204020204" pitchFamily="34" charset="-122"/>
              </a:rPr>
              <a:t>Speed_thr</a:t>
            </a:r>
            <a:r>
              <a:rPr lang="en-US" altLang="zh-CN" sz="1600" b="1" dirty="0">
                <a:solidFill>
                  <a:srgbClr val="C00000"/>
                </a:solidFill>
                <a:latin typeface="微软雅黑" panose="020B0503020204020204" pitchFamily="34" charset="-122"/>
                <a:ea typeface="微软雅黑" panose="020B0503020204020204" pitchFamily="34" charset="-122"/>
              </a:rPr>
              <a:t> = 1.32 (1.33</a:t>
            </a:r>
            <a:r>
              <a:rPr lang="zh-CN" altLang="en-US" sz="1600" b="1" dirty="0">
                <a:solidFill>
                  <a:srgbClr val="C00000"/>
                </a:solidFill>
                <a:latin typeface="微软雅黑" panose="020B0503020204020204" pitchFamily="34" charset="-122"/>
                <a:ea typeface="微软雅黑" panose="020B0503020204020204" pitchFamily="34" charset="-122"/>
              </a:rPr>
              <a:t>不行</a:t>
            </a:r>
            <a:r>
              <a:rPr lang="en-US" altLang="zh-CN" sz="1600" b="1" dirty="0">
                <a:solidFill>
                  <a:srgbClr val="C00000"/>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，即音频合成识别为空</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Speed = 1.32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I wanted take a picture</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Speed = 1.31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I wanted to picture</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Speed = 1.35  T’=24 (</a:t>
            </a:r>
            <a:r>
              <a:rPr lang="zh-CN" altLang="en-US" sz="1600" b="1" dirty="0">
                <a:solidFill>
                  <a:srgbClr val="C00000"/>
                </a:solidFill>
                <a:latin typeface="微软雅黑" panose="020B0503020204020204" pitchFamily="34" charset="-122"/>
                <a:ea typeface="微软雅黑" panose="020B0503020204020204" pitchFamily="34" charset="-122"/>
              </a:rPr>
              <a:t>模型理论</a:t>
            </a:r>
            <a:r>
              <a:rPr lang="en-US" altLang="zh-CN" sz="1600" b="1" dirty="0">
                <a:solidFill>
                  <a:srgbClr val="C00000"/>
                </a:solidFill>
                <a:latin typeface="微软雅黑" panose="020B0503020204020204" pitchFamily="34" charset="-122"/>
                <a:ea typeface="微软雅黑" panose="020B0503020204020204" pitchFamily="34" charset="-122"/>
              </a:rPr>
              <a:t>32</a:t>
            </a:r>
            <a:r>
              <a:rPr lang="zh-CN" altLang="en-US" sz="1600" b="1" dirty="0">
                <a:solidFill>
                  <a:srgbClr val="C00000"/>
                </a:solidFill>
                <a:latin typeface="微软雅黑" panose="020B0503020204020204" pitchFamily="34" charset="-122"/>
                <a:ea typeface="微软雅黑" panose="020B0503020204020204" pitchFamily="34" charset="-122"/>
              </a:rPr>
              <a:t>，不对应</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06643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验证猜想</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463403"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细粒度切割音频在</a:t>
            </a:r>
            <a:r>
              <a:rPr lang="en-US" altLang="zh-CN" sz="1600" b="1" dirty="0" err="1">
                <a:solidFill>
                  <a:prstClr val="black"/>
                </a:solidFill>
                <a:latin typeface="微软雅黑" panose="020B0503020204020204" pitchFamily="34" charset="-122"/>
                <a:ea typeface="微软雅黑" panose="020B0503020204020204" pitchFamily="34" charset="-122"/>
              </a:rPr>
              <a:t>frame_length</a:t>
            </a:r>
            <a:r>
              <a:rPr lang="zh-CN" altLang="en-US" sz="1600" b="1" dirty="0">
                <a:solidFill>
                  <a:prstClr val="black"/>
                </a:solidFill>
                <a:latin typeface="微软雅黑" panose="020B0503020204020204" pitchFamily="34" charset="-122"/>
                <a:ea typeface="微软雅黑" panose="020B0503020204020204" pitchFamily="34" charset="-122"/>
              </a:rPr>
              <a:t>默认情况下出现</a:t>
            </a:r>
            <a:r>
              <a:rPr lang="zh-CN" altLang="en-US" sz="1600" b="1" dirty="0">
                <a:solidFill>
                  <a:srgbClr val="C00000"/>
                </a:solidFill>
                <a:latin typeface="微软雅黑" panose="020B0503020204020204" pitchFamily="34" charset="-122"/>
                <a:ea typeface="微软雅黑" panose="020B0503020204020204" pitchFamily="34" charset="-122"/>
              </a:rPr>
              <a:t>非理想倍速</a:t>
            </a:r>
            <a:r>
              <a:rPr lang="zh-CN" altLang="en-US" sz="1600" b="1" dirty="0">
                <a:solidFill>
                  <a:prstClr val="black"/>
                </a:solidFill>
                <a:latin typeface="微软雅黑" panose="020B0503020204020204" pitchFamily="34" charset="-122"/>
                <a:ea typeface="微软雅黑" panose="020B0503020204020204" pitchFamily="34" charset="-122"/>
              </a:rPr>
              <a:t>，使得音频信息丢失，类似于直接丢失音频元素，进而导致</a:t>
            </a:r>
            <a:r>
              <a:rPr lang="en-US" altLang="zh-CN" sz="1600" b="1" dirty="0">
                <a:solidFill>
                  <a:prstClr val="black"/>
                </a:solidFill>
                <a:latin typeface="微软雅黑" panose="020B0503020204020204" pitchFamily="34" charset="-122"/>
                <a:ea typeface="微软雅黑" panose="020B0503020204020204" pitchFamily="34" charset="-122"/>
              </a:rPr>
              <a:t>ASR</a:t>
            </a:r>
            <a:r>
              <a:rPr lang="zh-CN" altLang="en-US" sz="1600" b="1" dirty="0">
                <a:solidFill>
                  <a:prstClr val="black"/>
                </a:solidFill>
                <a:latin typeface="微软雅黑" panose="020B0503020204020204" pitchFamily="34" charset="-122"/>
                <a:ea typeface="微软雅黑" panose="020B0503020204020204" pitchFamily="34" charset="-122"/>
              </a:rPr>
              <a:t>识别错误</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和直接丢失音频不同的是，音频保留部分</a:t>
            </a:r>
            <a:r>
              <a:rPr lang="zh-CN" altLang="en-US" sz="1600" b="1" dirty="0">
                <a:solidFill>
                  <a:srgbClr val="C00000"/>
                </a:solidFill>
                <a:latin typeface="微软雅黑" panose="020B0503020204020204" pitchFamily="34" charset="-122"/>
                <a:ea typeface="微软雅黑" panose="020B0503020204020204" pitchFamily="34" charset="-122"/>
              </a:rPr>
              <a:t>仍然可能进行了倍速操作</a:t>
            </a:r>
            <a:r>
              <a:rPr lang="zh-CN" altLang="en-US" sz="1600" b="1" dirty="0">
                <a:solidFill>
                  <a:prstClr val="black"/>
                </a:solidFill>
                <a:latin typeface="微软雅黑" panose="020B0503020204020204" pitchFamily="34" charset="-122"/>
                <a:ea typeface="微软雅黑" panose="020B0503020204020204" pitchFamily="34" charset="-122"/>
              </a:rPr>
              <a:t>，因此</a:t>
            </a:r>
            <a:r>
              <a:rPr lang="en-US" altLang="zh-CN" sz="1600" b="1" dirty="0">
                <a:solidFill>
                  <a:prstClr val="black"/>
                </a:solidFill>
                <a:latin typeface="微软雅黑" panose="020B0503020204020204" pitchFamily="34" charset="-122"/>
                <a:ea typeface="微软雅黑" panose="020B0503020204020204" pitchFamily="34" charset="-122"/>
              </a:rPr>
              <a:t>ASR</a:t>
            </a:r>
            <a:r>
              <a:rPr lang="zh-CN" altLang="en-US" sz="1600" b="1" dirty="0">
                <a:solidFill>
                  <a:prstClr val="black"/>
                </a:solidFill>
                <a:latin typeface="微软雅黑" panose="020B0503020204020204" pitchFamily="34" charset="-122"/>
                <a:ea typeface="微软雅黑" panose="020B0503020204020204" pitchFamily="34" charset="-122"/>
              </a:rPr>
              <a:t>识别结果是两方面导致的。</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a:t>
            </a:r>
            <a:r>
              <a:rPr lang="zh-CN" altLang="en-US" sz="1600" dirty="0">
                <a:solidFill>
                  <a:prstClr val="black"/>
                </a:solidFill>
                <a:latin typeface="微软雅黑" panose="020B0503020204020204" pitchFamily="34" charset="-122"/>
                <a:ea typeface="微软雅黑" panose="020B0503020204020204" pitchFamily="34" charset="-122"/>
              </a:rPr>
              <a:t> 一般整体倍速</a:t>
            </a:r>
            <a:r>
              <a:rPr lang="en-US" altLang="zh-CN" sz="1600" dirty="0" err="1">
                <a:solidFill>
                  <a:prstClr val="black"/>
                </a:solidFill>
                <a:latin typeface="微软雅黑" panose="020B0503020204020204" pitchFamily="34" charset="-122"/>
                <a:ea typeface="微软雅黑" panose="020B0503020204020204" pitchFamily="34" charset="-122"/>
              </a:rPr>
              <a:t>fl</a:t>
            </a:r>
            <a:r>
              <a:rPr lang="zh-CN" altLang="en-US" sz="1600" dirty="0">
                <a:solidFill>
                  <a:prstClr val="black"/>
                </a:solidFill>
                <a:latin typeface="微软雅黑" panose="020B0503020204020204" pitchFamily="34" charset="-122"/>
                <a:ea typeface="微软雅黑" panose="020B0503020204020204" pitchFamily="34" charset="-122"/>
              </a:rPr>
              <a:t>设为</a:t>
            </a:r>
            <a:r>
              <a:rPr lang="en-US" altLang="zh-CN" sz="1600" dirty="0">
                <a:solidFill>
                  <a:prstClr val="black"/>
                </a:solidFill>
                <a:latin typeface="微软雅黑" panose="020B0503020204020204" pitchFamily="34" charset="-122"/>
                <a:ea typeface="微软雅黑" panose="020B0503020204020204" pitchFamily="34" charset="-122"/>
              </a:rPr>
              <a:t>10ms</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6158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a:solidFill>
                  <a:prstClr val="black"/>
                </a:solidFill>
                <a:ea typeface="微软雅黑" panose="020B0503020204020204" pitchFamily="34" charset="-122"/>
              </a:rPr>
              <a:t>Link: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97783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新实验 </a:t>
            </a:r>
            <a:r>
              <a:rPr lang="en-US" altLang="zh-CN" sz="3200" b="1" dirty="0">
                <a:solidFill>
                  <a:prstClr val="black"/>
                </a:solidFill>
                <a:latin typeface="微软雅黑" panose="020B0503020204020204" pitchFamily="34" charset="-122"/>
                <a:ea typeface="微软雅黑" panose="020B0503020204020204" pitchFamily="34" charset="-122"/>
              </a:rPr>
              <a:t>— 50ms</a:t>
            </a:r>
            <a:r>
              <a:rPr lang="zh-CN" altLang="en-US" sz="3200" b="1" dirty="0">
                <a:solidFill>
                  <a:prstClr val="black"/>
                </a:solidFill>
                <a:latin typeface="微软雅黑" panose="020B0503020204020204" pitchFamily="34" charset="-122"/>
                <a:ea typeface="微软雅黑" panose="020B0503020204020204" pitchFamily="34" charset="-122"/>
              </a:rPr>
              <a:t>下</a:t>
            </a:r>
            <a:r>
              <a:rPr lang="en-US" altLang="zh-CN" sz="3200" b="1" dirty="0" err="1">
                <a:solidFill>
                  <a:prstClr val="black"/>
                </a:solidFill>
                <a:latin typeface="微软雅黑" panose="020B0503020204020204" pitchFamily="34" charset="-122"/>
                <a:ea typeface="微软雅黑" panose="020B0503020204020204" pitchFamily="34" charset="-122"/>
              </a:rPr>
              <a:t>fl</a:t>
            </a:r>
            <a:r>
              <a:rPr lang="en-US" altLang="zh-CN" sz="3200" b="1" dirty="0">
                <a:solidFill>
                  <a:prstClr val="black"/>
                </a:solidFill>
                <a:latin typeface="微软雅黑" panose="020B0503020204020204" pitchFamily="34" charset="-122"/>
                <a:ea typeface="微软雅黑" panose="020B0503020204020204" pitchFamily="34" charset="-122"/>
              </a:rPr>
              <a:t> = 16</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463403"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a:t>
            </a:r>
            <a:r>
              <a:rPr lang="zh-CN" altLang="en-US" sz="1600" b="1" dirty="0">
                <a:solidFill>
                  <a:prstClr val="black"/>
                </a:solidFill>
                <a:latin typeface="微软雅黑" panose="020B0503020204020204" pitchFamily="34" charset="-122"/>
                <a:ea typeface="微软雅黑" panose="020B0503020204020204" pitchFamily="34" charset="-122"/>
              </a:rPr>
              <a:t> </a:t>
            </a:r>
            <a:r>
              <a:rPr lang="en-US" altLang="zh-CN" sz="1600" b="1" dirty="0">
                <a:solidFill>
                  <a:prstClr val="black"/>
                </a:solidFill>
                <a:latin typeface="微软雅黑" panose="020B0503020204020204" pitchFamily="34" charset="-122"/>
                <a:ea typeface="微软雅黑" panose="020B0503020204020204" pitchFamily="34" charset="-122"/>
              </a:rPr>
              <a:t>—— wait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 —— I want to pay (×)</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22_49">
            <a:hlinkClick r:id="" action="ppaction://media"/>
            <a:extLst>
              <a:ext uri="{FF2B5EF4-FFF2-40B4-BE49-F238E27FC236}">
                <a16:creationId xmlns:a16="http://schemas.microsoft.com/office/drawing/2014/main" id="{576C3EE0-A02E-4554-AB49-5ACEEBEE8B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1250" y="3225800"/>
            <a:ext cx="609600" cy="609600"/>
          </a:xfrm>
          <a:prstGeom prst="rect">
            <a:avLst/>
          </a:prstGeom>
        </p:spPr>
      </p:pic>
    </p:spTree>
    <p:extLst>
      <p:ext uri="{BB962C8B-B14F-4D97-AF65-F5344CB8AC3E}">
        <p14:creationId xmlns:p14="http://schemas.microsoft.com/office/powerpoint/2010/main" val="370847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463403" cy="346517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原有</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攻击成功速度序列在新</a:t>
            </a: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zh-CN" altLang="en-US" sz="1600" dirty="0">
                <a:solidFill>
                  <a:prstClr val="black"/>
                </a:solidFill>
                <a:latin typeface="微软雅黑" panose="020B0503020204020204" pitchFamily="34" charset="-122"/>
                <a:ea typeface="微软雅黑" panose="020B0503020204020204" pitchFamily="34" charset="-122"/>
              </a:rPr>
              <a:t>下的识别结果</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把原有</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攻击成功速度序列中去除大于</a:t>
            </a:r>
            <a:r>
              <a:rPr lang="en-US" altLang="zh-CN" sz="1600" dirty="0">
                <a:solidFill>
                  <a:prstClr val="black"/>
                </a:solidFill>
                <a:latin typeface="微软雅黑" panose="020B0503020204020204" pitchFamily="34" charset="-122"/>
                <a:ea typeface="微软雅黑" panose="020B0503020204020204" pitchFamily="34" charset="-122"/>
              </a:rPr>
              <a:t>1.32</a:t>
            </a:r>
            <a:r>
              <a:rPr lang="zh-CN" altLang="en-US" sz="1600" dirty="0">
                <a:solidFill>
                  <a:prstClr val="black"/>
                </a:solidFill>
                <a:latin typeface="微软雅黑" panose="020B0503020204020204" pitchFamily="34" charset="-122"/>
                <a:ea typeface="微软雅黑" panose="020B0503020204020204" pitchFamily="34" charset="-122"/>
              </a:rPr>
              <a:t>倍速部分，观察</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识别结果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测试</a:t>
            </a:r>
            <a:r>
              <a:rPr lang="en-US" altLang="zh-CN" sz="1600" dirty="0">
                <a:solidFill>
                  <a:prstClr val="black"/>
                </a:solidFill>
                <a:latin typeface="微软雅黑" panose="020B0503020204020204" pitchFamily="34" charset="-122"/>
                <a:ea typeface="微软雅黑" panose="020B0503020204020204" pitchFamily="34" charset="-122"/>
              </a:rPr>
              <a:t>10/20ms</a:t>
            </a:r>
            <a:r>
              <a:rPr lang="zh-CN" altLang="en-US" sz="1600" dirty="0">
                <a:solidFill>
                  <a:prstClr val="black"/>
                </a:solidFill>
                <a:latin typeface="微软雅黑" panose="020B0503020204020204" pitchFamily="34" charset="-122"/>
                <a:ea typeface="微软雅黑" panose="020B0503020204020204" pitchFamily="34" charset="-122"/>
              </a:rPr>
              <a:t>在</a:t>
            </a: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zh-CN" altLang="en-US" sz="1600" dirty="0">
                <a:solidFill>
                  <a:prstClr val="black"/>
                </a:solidFill>
                <a:latin typeface="微软雅黑" panose="020B0503020204020204" pitchFamily="34" charset="-122"/>
                <a:ea typeface="微软雅黑" panose="020B0503020204020204" pitchFamily="34" charset="-122"/>
              </a:rPr>
              <a:t>很小情况下的攻击效果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可听性约束</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包括去除攻击和倍速攻击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28304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模型建立与验证</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543494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Max(k)  k * Int(</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 speed) + </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&lt;= T </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16</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a:t>
            </a:r>
            <a:r>
              <a:rPr lang="zh-CN" altLang="en-US" sz="1600" b="1" dirty="0">
                <a:solidFill>
                  <a:prstClr val="black"/>
                </a:solidFill>
                <a:latin typeface="微软雅黑" panose="020B0503020204020204" pitchFamily="34" charset="-122"/>
                <a:ea typeface="微软雅黑" panose="020B0503020204020204" pitchFamily="34" charset="-122"/>
              </a:rPr>
              <a:t> </a:t>
            </a:r>
            <a:r>
              <a:rPr lang="en-US" altLang="zh-CN" sz="1600" b="1" dirty="0" err="1">
                <a:solidFill>
                  <a:prstClr val="black"/>
                </a:solidFill>
                <a:latin typeface="微软雅黑" panose="020B0503020204020204" pitchFamily="34" charset="-122"/>
                <a:ea typeface="微软雅黑" panose="020B0503020204020204" pitchFamily="34" charset="-122"/>
              </a:rPr>
              <a:t>frame_length</a:t>
            </a:r>
            <a:r>
              <a:rPr lang="en-US" altLang="zh-CN" sz="1600" b="1" dirty="0">
                <a:solidFill>
                  <a:prstClr val="black"/>
                </a:solidFill>
                <a:latin typeface="微软雅黑" panose="020B0503020204020204" pitchFamily="34" charset="-122"/>
                <a:ea typeface="微软雅黑" panose="020B0503020204020204" pitchFamily="34" charset="-122"/>
              </a:rPr>
              <a:t> / 2 / 16 * 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 = 20ms</a:t>
            </a: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8ms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12ms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120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17ms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18ms</a:t>
            </a:r>
            <a:r>
              <a:rPr lang="zh-CN" altLang="en-US" sz="1600"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09408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2586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思考</a:t>
            </a:r>
            <a:r>
              <a:rPr lang="en-US" altLang="zh-CN" sz="3200" b="1" dirty="0">
                <a:solidFill>
                  <a:prstClr val="black"/>
                </a:solidFill>
                <a:latin typeface="微软雅黑" panose="020B0503020204020204" pitchFamily="34" charset="-122"/>
                <a:ea typeface="微软雅黑" panose="020B0503020204020204" pitchFamily="34" charset="-122"/>
              </a:rPr>
              <a:t>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自定义倍速算法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现有算法修正</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整体倍速算法机理构建与部分倍速</a:t>
            </a:r>
            <a:r>
              <a:rPr lang="en-US" altLang="zh-CN" sz="1600" b="1" dirty="0">
                <a:solidFill>
                  <a:prstClr val="black"/>
                </a:solidFill>
                <a:latin typeface="微软雅黑" panose="020B0503020204020204" pitchFamily="34" charset="-122"/>
                <a:ea typeface="微软雅黑" panose="020B0503020204020204" pitchFamily="34" charset="-122"/>
              </a:rPr>
              <a:t>example</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94274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7.28</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395681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7510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TSM</a:t>
            </a:r>
            <a:r>
              <a:rPr lang="zh-CN" altLang="en-US" sz="3200" b="1" dirty="0">
                <a:solidFill>
                  <a:prstClr val="black"/>
                </a:solidFill>
                <a:latin typeface="微软雅黑" panose="020B0503020204020204" pitchFamily="34" charset="-122"/>
                <a:ea typeface="微软雅黑" panose="020B0503020204020204" pitchFamily="34" charset="-122"/>
              </a:rPr>
              <a:t>补偿实验</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补偿方式分为：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空白补偿</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复制补偿</a:t>
            </a:r>
            <a:r>
              <a:rPr lang="zh-CN" altLang="en-US" sz="1600" b="1" dirty="0">
                <a:solidFill>
                  <a:prstClr val="black"/>
                </a:solidFill>
                <a:latin typeface="微软雅黑" panose="020B0503020204020204" pitchFamily="34" charset="-122"/>
                <a:ea typeface="微软雅黑" panose="020B0503020204020204" pitchFamily="34" charset="-122"/>
              </a:rPr>
              <a:t>（复制开头</a:t>
            </a:r>
            <a:r>
              <a:rPr lang="en-US" altLang="zh-CN" sz="1600" b="1" dirty="0">
                <a:solidFill>
                  <a:prstClr val="black"/>
                </a:solidFill>
                <a:latin typeface="微软雅黑" panose="020B0503020204020204" pitchFamily="34" charset="-122"/>
                <a:ea typeface="微软雅黑" panose="020B0503020204020204" pitchFamily="34" charset="-122"/>
              </a:rPr>
              <a:t>8ms</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：倍速时间修复丢失开头部分成功，结尾丢失部分可能变化（变多居多），总体时间合理一点</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：仍然无法解决前后切片</a:t>
            </a:r>
            <a:r>
              <a:rPr lang="zh-CN" altLang="en-US" sz="1600" b="1" dirty="0">
                <a:solidFill>
                  <a:srgbClr val="C00000"/>
                </a:solidFill>
                <a:latin typeface="微软雅黑" panose="020B0503020204020204" pitchFamily="34" charset="-122"/>
                <a:ea typeface="微软雅黑" panose="020B0503020204020204" pitchFamily="34" charset="-122"/>
              </a:rPr>
              <a:t>无连续</a:t>
            </a:r>
            <a:r>
              <a:rPr lang="zh-CN" altLang="en-US" sz="1600" b="1" dirty="0">
                <a:solidFill>
                  <a:prstClr val="black"/>
                </a:solidFill>
                <a:latin typeface="微软雅黑" panose="020B0503020204020204" pitchFamily="34" charset="-122"/>
                <a:ea typeface="微软雅黑" panose="020B0503020204020204" pitchFamily="34" charset="-122"/>
              </a:rPr>
              <a:t>导致的噪声</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：对于</a:t>
            </a:r>
            <a:r>
              <a:rPr lang="en-US" altLang="zh-CN" sz="1600" b="1" dirty="0">
                <a:solidFill>
                  <a:srgbClr val="C00000"/>
                </a:solidFill>
                <a:latin typeface="微软雅黑" panose="020B0503020204020204" pitchFamily="34" charset="-122"/>
                <a:ea typeface="微软雅黑" panose="020B0503020204020204" pitchFamily="34" charset="-122"/>
              </a:rPr>
              <a:t>10ms</a:t>
            </a:r>
            <a:r>
              <a:rPr lang="zh-CN" altLang="en-US" sz="1600" b="1" dirty="0">
                <a:solidFill>
                  <a:prstClr val="black"/>
                </a:solidFill>
                <a:latin typeface="微软雅黑" panose="020B0503020204020204" pitchFamily="34" charset="-122"/>
                <a:ea typeface="微软雅黑" panose="020B0503020204020204" pitchFamily="34" charset="-122"/>
              </a:rPr>
              <a:t>切片发现复制补偿有内容，空白补偿无内容，说明开头前</a:t>
            </a:r>
            <a:r>
              <a:rPr lang="en-US" altLang="zh-CN" sz="1600" b="1" dirty="0">
                <a:solidFill>
                  <a:prstClr val="black"/>
                </a:solidFill>
                <a:latin typeface="微软雅黑" panose="020B0503020204020204" pitchFamily="34" charset="-122"/>
                <a:ea typeface="微软雅黑" panose="020B0503020204020204" pitchFamily="34" charset="-122"/>
              </a:rPr>
              <a:t>8ms</a:t>
            </a:r>
            <a:r>
              <a:rPr lang="zh-CN" altLang="en-US" sz="1600" b="1" dirty="0">
                <a:solidFill>
                  <a:prstClr val="black"/>
                </a:solidFill>
                <a:latin typeface="微软雅黑" panose="020B0503020204020204" pitchFamily="34" charset="-122"/>
                <a:ea typeface="微软雅黑" panose="020B0503020204020204" pitchFamily="34" charset="-122"/>
              </a:rPr>
              <a:t>不是单纯丢弃，对后一</a:t>
            </a:r>
            <a:r>
              <a:rPr lang="en-US" altLang="zh-CN" sz="1600" b="1" dirty="0">
                <a:solidFill>
                  <a:prstClr val="black"/>
                </a:solidFill>
                <a:latin typeface="微软雅黑" panose="020B0503020204020204" pitchFamily="34" charset="-122"/>
                <a:ea typeface="微软雅黑" panose="020B0503020204020204" pitchFamily="34" charset="-122"/>
              </a:rPr>
              <a:t>Fl/2</a:t>
            </a:r>
            <a:r>
              <a:rPr lang="zh-CN" altLang="en-US" sz="1600" b="1" dirty="0">
                <a:solidFill>
                  <a:prstClr val="black"/>
                </a:solidFill>
                <a:latin typeface="微软雅黑" panose="020B0503020204020204" pitchFamily="34" charset="-122"/>
                <a:ea typeface="微软雅黑" panose="020B0503020204020204" pitchFamily="34" charset="-122"/>
              </a:rPr>
              <a:t>有影响</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4</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WSOLA</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PV</a:t>
            </a:r>
            <a:r>
              <a:rPr lang="zh-CN" altLang="en-US" sz="1600" b="1" dirty="0">
                <a:solidFill>
                  <a:prstClr val="black"/>
                </a:solidFill>
                <a:latin typeface="微软雅黑" panose="020B0503020204020204" pitchFamily="34" charset="-122"/>
                <a:ea typeface="微软雅黑" panose="020B0503020204020204" pitchFamily="34" charset="-122"/>
              </a:rPr>
              <a:t>均存在一样的不连续问题</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5</a:t>
            </a:r>
            <a:r>
              <a:rPr lang="zh-CN" altLang="en-US" sz="1600" b="1" dirty="0">
                <a:solidFill>
                  <a:prstClr val="black"/>
                </a:solidFill>
                <a:latin typeface="微软雅黑" panose="020B0503020204020204" pitchFamily="34" charset="-122"/>
                <a:ea typeface="微软雅黑" panose="020B0503020204020204" pitchFamily="34" charset="-122"/>
              </a:rPr>
              <a:t>：切片越小，虽然通过补偿能让内容恢复一些，但是噪声增多</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推测</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：噪声由</a:t>
            </a:r>
            <a:r>
              <a:rPr lang="zh-CN" altLang="en-US" sz="1600" b="1" dirty="0">
                <a:solidFill>
                  <a:srgbClr val="C00000"/>
                </a:solidFill>
                <a:latin typeface="微软雅黑" panose="020B0503020204020204" pitchFamily="34" charset="-122"/>
                <a:ea typeface="微软雅黑" panose="020B0503020204020204" pitchFamily="34" charset="-122"/>
              </a:rPr>
              <a:t>不连续与细粒度倍速</a:t>
            </a:r>
            <a:r>
              <a:rPr lang="zh-CN" altLang="en-US" sz="1600" b="1" dirty="0">
                <a:solidFill>
                  <a:prstClr val="black"/>
                </a:solidFill>
                <a:latin typeface="微软雅黑" panose="020B0503020204020204" pitchFamily="34" charset="-122"/>
                <a:ea typeface="微软雅黑" panose="020B0503020204020204" pitchFamily="34" charset="-122"/>
              </a:rPr>
              <a:t>两者均有关系</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39361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7510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TSM</a:t>
            </a:r>
            <a:r>
              <a:rPr lang="zh-CN" altLang="en-US" sz="3200" b="1" dirty="0">
                <a:solidFill>
                  <a:prstClr val="black"/>
                </a:solidFill>
                <a:latin typeface="微软雅黑" panose="020B0503020204020204" pitchFamily="34" charset="-122"/>
                <a:ea typeface="微软雅黑" panose="020B0503020204020204" pitchFamily="34" charset="-122"/>
              </a:rPr>
              <a:t>算法调研</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3166636"/>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传统：</a:t>
            </a:r>
            <a:r>
              <a:rPr lang="en-US" altLang="zh-CN" sz="1600" b="1" dirty="0">
                <a:solidFill>
                  <a:prstClr val="black"/>
                </a:solidFill>
                <a:latin typeface="微软雅黑" panose="020B0503020204020204" pitchFamily="34" charset="-122"/>
                <a:ea typeface="微软雅黑" panose="020B0503020204020204" pitchFamily="34" charset="-122"/>
              </a:rPr>
              <a:t>OLA -&gt; WSOLA/PV -&gt; TDHS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API</a:t>
            </a:r>
            <a:r>
              <a:rPr lang="zh-CN" altLang="en-US" sz="1600" b="1" dirty="0">
                <a:solidFill>
                  <a:prstClr val="black"/>
                </a:solidFill>
                <a:latin typeface="微软雅黑" panose="020B0503020204020204" pitchFamily="34" charset="-122"/>
                <a:ea typeface="微软雅黑" panose="020B0503020204020204" pitchFamily="34" charset="-122"/>
              </a:rPr>
              <a:t>接口：</a:t>
            </a:r>
            <a:r>
              <a:rPr lang="en-US" altLang="zh-CN" sz="1600" b="1" dirty="0" err="1">
                <a:solidFill>
                  <a:prstClr val="black"/>
                </a:solidFill>
                <a:latin typeface="微软雅黑" panose="020B0503020204020204" pitchFamily="34" charset="-122"/>
                <a:ea typeface="微软雅黑" panose="020B0503020204020204" pitchFamily="34" charset="-122"/>
              </a:rPr>
              <a:t>FFMpeg</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python</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Sonic</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C</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Sound touch</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C</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hlinkClick r:id="rId3"/>
              </a:rPr>
              <a:t>https://github.com/pierre-rouanet/aupyom</a:t>
            </a:r>
            <a:endParaRPr lang="en-US" altLang="zh-CN" sz="14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https://github.com/dpwe/solafs </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rPr>
              <a:t>sola</a:t>
            </a:r>
            <a:r>
              <a:rPr lang="zh-CN" altLang="en-US" sz="1400" dirty="0">
                <a:solidFill>
                  <a:prstClr val="black"/>
                </a:solidFill>
                <a:latin typeface="微软雅黑" panose="020B0503020204020204" pitchFamily="34" charset="-122"/>
                <a:ea typeface="微软雅黑" panose="020B0503020204020204" pitchFamily="34" charset="-122"/>
              </a:rPr>
              <a:t>）</a:t>
            </a:r>
            <a:endParaRPr lang="en-US" altLang="zh-CN" sz="14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https://github.com/dbry/audio-stretch </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rPr>
              <a:t>TDHS</a:t>
            </a:r>
            <a:r>
              <a:rPr lang="zh-CN" altLang="en-US" sz="1400" dirty="0">
                <a:solidFill>
                  <a:prstClr val="black"/>
                </a:solidFill>
                <a:latin typeface="微软雅黑" panose="020B0503020204020204" pitchFamily="34" charset="-122"/>
                <a:ea typeface="微软雅黑" panose="020B0503020204020204" pitchFamily="34" charset="-122"/>
              </a:rPr>
              <a:t>） </a:t>
            </a:r>
            <a:endParaRPr lang="en-US" altLang="zh-CN" sz="14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400" dirty="0" err="1">
                <a:solidFill>
                  <a:prstClr val="black"/>
                </a:solidFill>
                <a:latin typeface="微软雅黑" panose="020B0503020204020204" pitchFamily="34" charset="-122"/>
                <a:ea typeface="微软雅黑" panose="020B0503020204020204" pitchFamily="34" charset="-122"/>
              </a:rPr>
              <a:t>Soundtouch</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hlinkClick r:id="rId4"/>
              </a:rPr>
              <a:t>https://www.surina.net/soundtouch/</a:t>
            </a:r>
            <a:r>
              <a:rPr lang="en-US" altLang="zh-CN" sz="1400" dirty="0">
                <a:solidFill>
                  <a:prstClr val="black"/>
                </a:solidFill>
                <a:latin typeface="微软雅黑" panose="020B0503020204020204" pitchFamily="34" charset="-122"/>
                <a:ea typeface="微软雅黑" panose="020B0503020204020204" pitchFamily="34" charset="-122"/>
              </a:rPr>
              <a:t> </a:t>
            </a:r>
            <a:r>
              <a:rPr lang="zh-CN" altLang="en-US" sz="1400" dirty="0">
                <a:solidFill>
                  <a:prstClr val="black"/>
                </a:solidFill>
                <a:latin typeface="微软雅黑" panose="020B0503020204020204" pitchFamily="34" charset="-122"/>
                <a:ea typeface="微软雅黑" panose="020B0503020204020204" pitchFamily="34" charset="-122"/>
              </a:rPr>
              <a:t>简书：</a:t>
            </a:r>
            <a:r>
              <a:rPr lang="en-US" altLang="zh-CN" sz="1400" dirty="0">
                <a:solidFill>
                  <a:prstClr val="black"/>
                </a:solidFill>
                <a:latin typeface="微软雅黑" panose="020B0503020204020204" pitchFamily="34" charset="-122"/>
                <a:ea typeface="微软雅黑" panose="020B0503020204020204" pitchFamily="34" charset="-122"/>
              </a:rPr>
              <a:t>https://www.jianshu.com/p/0625f105cb92 </a:t>
            </a:r>
          </a:p>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Sonic</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hlinkClick r:id="rId5"/>
              </a:rPr>
              <a:t>https://github.com/waywardgeek/sonic</a:t>
            </a:r>
            <a:r>
              <a:rPr lang="en-US" altLang="zh-CN" sz="1400" dirty="0">
                <a:solidFill>
                  <a:prstClr val="black"/>
                </a:solidFill>
                <a:latin typeface="微软雅黑" panose="020B0503020204020204" pitchFamily="34" charset="-122"/>
                <a:ea typeface="微软雅黑" panose="020B0503020204020204" pitchFamily="34" charset="-122"/>
              </a:rPr>
              <a:t> CSDN</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rPr>
              <a:t>https://blog.csdn.net/achina2011jy/article/details/100664011</a:t>
            </a:r>
          </a:p>
        </p:txBody>
      </p:sp>
    </p:spTree>
    <p:extLst>
      <p:ext uri="{BB962C8B-B14F-4D97-AF65-F5344CB8AC3E}">
        <p14:creationId xmlns:p14="http://schemas.microsoft.com/office/powerpoint/2010/main" val="12614834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571812" cy="1077218"/>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TSM</a:t>
            </a:r>
            <a:r>
              <a:rPr lang="zh-CN" altLang="en-US" sz="3200" b="1" dirty="0">
                <a:solidFill>
                  <a:prstClr val="black"/>
                </a:solidFill>
                <a:latin typeface="微软雅黑" panose="020B0503020204020204" pitchFamily="34" charset="-122"/>
                <a:ea typeface="微软雅黑" panose="020B0503020204020204" pitchFamily="34" charset="-122"/>
              </a:rPr>
              <a:t>整体倍速实验</a:t>
            </a:r>
          </a:p>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870780"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噪声情况：</a:t>
            </a:r>
            <a:r>
              <a:rPr lang="en-US" altLang="zh-CN" sz="1600" b="1" dirty="0">
                <a:solidFill>
                  <a:srgbClr val="C00000"/>
                </a:solidFill>
                <a:latin typeface="微软雅黑" panose="020B0503020204020204" pitchFamily="34" charset="-122"/>
                <a:ea typeface="微软雅黑" panose="020B0503020204020204" pitchFamily="34" charset="-122"/>
              </a:rPr>
              <a:t>FFMPEG&gt;WSOLA&gt;OLA </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大于代表噪声小</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之前的</a:t>
            </a:r>
            <a:r>
              <a:rPr lang="en-US" altLang="zh-CN" sz="1600" b="1" dirty="0">
                <a:solidFill>
                  <a:prstClr val="black"/>
                </a:solidFill>
                <a:latin typeface="微软雅黑" panose="020B0503020204020204" pitchFamily="34" charset="-122"/>
                <a:ea typeface="微软雅黑" panose="020B0503020204020204" pitchFamily="34" charset="-122"/>
              </a:rPr>
              <a:t>Excel</a:t>
            </a:r>
            <a:r>
              <a:rPr lang="zh-CN" altLang="en-US" sz="1600" b="1" dirty="0">
                <a:solidFill>
                  <a:prstClr val="black"/>
                </a:solidFill>
                <a:latin typeface="微软雅黑" panose="020B0503020204020204" pitchFamily="34" charset="-122"/>
                <a:ea typeface="微软雅黑" panose="020B0503020204020204" pitchFamily="34" charset="-122"/>
              </a:rPr>
              <a:t>结果存在一定的错误，无法解释的现象不多</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整体倍速现象解释需要从倍速之后</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）词内</a:t>
            </a:r>
            <a:r>
              <a:rPr lang="zh-CN" altLang="en-US" sz="1600" b="1" dirty="0">
                <a:solidFill>
                  <a:srgbClr val="C00000"/>
                </a:solidFill>
                <a:latin typeface="微软雅黑" panose="020B0503020204020204" pitchFamily="34" charset="-122"/>
                <a:ea typeface="微软雅黑" panose="020B0503020204020204" pitchFamily="34" charset="-122"/>
              </a:rPr>
              <a:t>元</a:t>
            </a:r>
            <a:r>
              <a:rPr lang="en-US" altLang="zh-CN" sz="1600" b="1" dirty="0">
                <a:solidFill>
                  <a:srgbClr val="C00000"/>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辅音偏移</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词间连读</a:t>
            </a:r>
            <a:r>
              <a:rPr lang="zh-CN" altLang="en-US" sz="1600" b="1" dirty="0">
                <a:solidFill>
                  <a:prstClr val="black"/>
                </a:solidFill>
                <a:latin typeface="微软雅黑" panose="020B0503020204020204" pitchFamily="34" charset="-122"/>
                <a:ea typeface="微软雅黑" panose="020B0503020204020204" pitchFamily="34" charset="-122"/>
              </a:rPr>
              <a:t>两方面解释</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大量数据集（沁宏在跑）</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208207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2586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思考</a:t>
            </a:r>
            <a:r>
              <a:rPr lang="en-US" altLang="zh-CN" sz="3200" b="1" dirty="0">
                <a:solidFill>
                  <a:prstClr val="black"/>
                </a:solidFill>
                <a:latin typeface="微软雅黑" panose="020B0503020204020204" pitchFamily="34" charset="-122"/>
                <a:ea typeface="微软雅黑" panose="020B0503020204020204" pitchFamily="34" charset="-122"/>
              </a:rPr>
              <a:t>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细粒度切片与切片后倍速值不相同的矛盾引发的音频不连续（噪声）</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细粒度倍速自身的切片的窗口噪声</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Q1</a:t>
            </a:r>
            <a:r>
              <a:rPr lang="zh-CN" altLang="en-US" sz="1600" b="1" dirty="0">
                <a:solidFill>
                  <a:prstClr val="black"/>
                </a:solidFill>
                <a:latin typeface="微软雅黑" panose="020B0503020204020204" pitchFamily="34" charset="-122"/>
                <a:ea typeface="微软雅黑" panose="020B0503020204020204" pitchFamily="34" charset="-122"/>
              </a:rPr>
              <a:t>：是否还要细粒度切片</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Q2</a:t>
            </a:r>
            <a:r>
              <a:rPr lang="zh-CN" altLang="en-US" sz="1600" b="1" dirty="0">
                <a:solidFill>
                  <a:prstClr val="black"/>
                </a:solidFill>
                <a:latin typeface="微软雅黑" panose="020B0503020204020204" pitchFamily="34" charset="-122"/>
                <a:ea typeface="微软雅黑" panose="020B0503020204020204" pitchFamily="34" charset="-122"/>
              </a:rPr>
              <a:t>：多少大小算合适</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Q3</a:t>
            </a:r>
            <a:r>
              <a:rPr lang="zh-CN" altLang="en-US" sz="1600" b="1" dirty="0">
                <a:solidFill>
                  <a:prstClr val="black"/>
                </a:solidFill>
                <a:latin typeface="微软雅黑" panose="020B0503020204020204" pitchFamily="34" charset="-122"/>
                <a:ea typeface="微软雅黑" panose="020B0503020204020204" pitchFamily="34" charset="-122"/>
              </a:rPr>
              <a:t>：不细粒度切片下单纯靠</a:t>
            </a:r>
            <a:r>
              <a:rPr lang="en-US" altLang="zh-CN" sz="1600" b="1" dirty="0">
                <a:solidFill>
                  <a:prstClr val="black"/>
                </a:solidFill>
                <a:latin typeface="微软雅黑" panose="020B0503020204020204" pitchFamily="34" charset="-122"/>
                <a:ea typeface="微软雅黑" panose="020B0503020204020204" pitchFamily="34" charset="-122"/>
              </a:rPr>
              <a:t>AE</a:t>
            </a:r>
            <a:r>
              <a:rPr lang="zh-CN" altLang="en-US" sz="1600" b="1" dirty="0">
                <a:solidFill>
                  <a:prstClr val="black"/>
                </a:solidFill>
                <a:latin typeface="微软雅黑" panose="020B0503020204020204" pitchFamily="34" charset="-122"/>
                <a:ea typeface="微软雅黑" panose="020B0503020204020204" pitchFamily="34" charset="-122"/>
              </a:rPr>
              <a:t>结果有限的问题</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881879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2586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思考</a:t>
            </a:r>
            <a:r>
              <a:rPr lang="en-US" altLang="zh-CN" sz="3200" b="1" dirty="0">
                <a:solidFill>
                  <a:prstClr val="black"/>
                </a:solidFill>
                <a:latin typeface="微软雅黑" panose="020B0503020204020204" pitchFamily="34" charset="-122"/>
                <a:ea typeface="微软雅黑" panose="020B0503020204020204" pitchFamily="34" charset="-122"/>
              </a:rPr>
              <a:t>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机理解释</a:t>
            </a:r>
            <a:r>
              <a:rPr lang="zh-CN" altLang="en-US" sz="1600" b="1" dirty="0">
                <a:solidFill>
                  <a:prstClr val="black"/>
                </a:solidFill>
                <a:latin typeface="微软雅黑" panose="020B0503020204020204" pitchFamily="34" charset="-122"/>
                <a:ea typeface="微软雅黑" panose="020B0503020204020204" pitchFamily="34" charset="-122"/>
              </a:rPr>
              <a:t>：理想倍速下发现音频出现结果且有差异</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部分倍速</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补偿：利用非理想倍速导致的</a:t>
            </a:r>
            <a:r>
              <a:rPr lang="en-US" altLang="zh-CN" sz="1600" b="1" dirty="0">
                <a:solidFill>
                  <a:prstClr val="black"/>
                </a:solidFill>
                <a:latin typeface="微软雅黑" panose="020B0503020204020204" pitchFamily="34" charset="-122"/>
                <a:ea typeface="微软雅黑" panose="020B0503020204020204" pitchFamily="34" charset="-122"/>
              </a:rPr>
              <a:t>AE</a:t>
            </a:r>
            <a:r>
              <a:rPr lang="zh-CN" altLang="en-US" sz="1600" b="1" dirty="0">
                <a:solidFill>
                  <a:prstClr val="black"/>
                </a:solidFill>
                <a:latin typeface="微软雅黑" panose="020B0503020204020204" pitchFamily="34" charset="-122"/>
                <a:ea typeface="微软雅黑" panose="020B0503020204020204" pitchFamily="34" charset="-122"/>
              </a:rPr>
              <a:t>定向攻击（噪声问题怎么解决）</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5244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是否所有倍速算法切片倍速拼接都有这个问题：</a:t>
            </a:r>
            <a:r>
              <a:rPr lang="en-US" altLang="zh-CN" sz="1600" b="1" dirty="0">
                <a:solidFill>
                  <a:prstClr val="black"/>
                </a:solidFill>
                <a:latin typeface="微软雅黑" panose="020B0503020204020204" pitchFamily="34" charset="-122"/>
                <a:ea typeface="微软雅黑" panose="020B0503020204020204" pitchFamily="34" charset="-122"/>
              </a:rPr>
              <a:t>FFMPEG</a:t>
            </a:r>
            <a:r>
              <a:rPr lang="zh-CN" altLang="en-US" sz="1600" b="1" dirty="0">
                <a:solidFill>
                  <a:prstClr val="black"/>
                </a:solidFill>
                <a:latin typeface="微软雅黑" panose="020B0503020204020204" pitchFamily="34" charset="-122"/>
                <a:ea typeface="微软雅黑" panose="020B0503020204020204" pitchFamily="34" charset="-122"/>
              </a:rPr>
              <a:t>切片</a:t>
            </a:r>
            <a:r>
              <a:rPr lang="en-US" altLang="zh-CN" sz="1600" b="1" dirty="0">
                <a:solidFill>
                  <a:prstClr val="black"/>
                </a:solidFill>
                <a:latin typeface="微软雅黑" panose="020B0503020204020204" pitchFamily="34" charset="-122"/>
                <a:ea typeface="微软雅黑" panose="020B0503020204020204" pitchFamily="34" charset="-122"/>
              </a:rPr>
              <a:t>/Sonic</a:t>
            </a:r>
            <a:r>
              <a:rPr lang="zh-CN" altLang="en-US" sz="1600" b="1" dirty="0">
                <a:solidFill>
                  <a:prstClr val="black"/>
                </a:solidFill>
                <a:latin typeface="微软雅黑" panose="020B0503020204020204" pitchFamily="34" charset="-122"/>
                <a:ea typeface="微软雅黑" panose="020B0503020204020204" pitchFamily="34" charset="-122"/>
              </a:rPr>
              <a:t>和</a:t>
            </a:r>
            <a:r>
              <a:rPr lang="en-US" altLang="zh-CN" sz="1600" b="1" dirty="0" err="1">
                <a:solidFill>
                  <a:prstClr val="black"/>
                </a:solidFill>
                <a:latin typeface="微软雅黑" panose="020B0503020204020204" pitchFamily="34" charset="-122"/>
                <a:ea typeface="微软雅黑" panose="020B0503020204020204" pitchFamily="34" charset="-122"/>
              </a:rPr>
              <a:t>soundtouch</a:t>
            </a:r>
            <a:r>
              <a:rPr lang="zh-CN" altLang="en-US" sz="1600" b="1" dirty="0">
                <a:solidFill>
                  <a:prstClr val="black"/>
                </a:solidFill>
                <a:latin typeface="微软雅黑" panose="020B0503020204020204" pitchFamily="34" charset="-122"/>
                <a:ea typeface="微软雅黑" panose="020B0503020204020204" pitchFamily="34" charset="-122"/>
              </a:rPr>
              <a:t>切片</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9747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a:solidFill>
                  <a:schemeClr val="tx1"/>
                </a:solidFill>
                <a:latin typeface="微软雅黑" panose="020B0503020204020204" pitchFamily="34" charset="-122"/>
                <a:ea typeface="微软雅黑" panose="020B0503020204020204" pitchFamily="34" charset="-122"/>
              </a:rPr>
              <a:t>音频预处理过程</a:t>
            </a: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a16="http://schemas.microsoft.com/office/drawing/2014/main"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a16="http://schemas.microsoft.com/office/drawing/2014/main"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脉冲编码调制</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自适应差分脉冲编码（因子</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差值的差值）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编解码延时最短（相对其它技术），声音质量一般</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a:solidFill>
                  <a:prstClr val="black"/>
                </a:solidFill>
                <a:latin typeface="微软雅黑" panose="020B0503020204020204" pitchFamily="34" charset="-122"/>
                <a:ea typeface="微软雅黑" panose="020B0503020204020204" pitchFamily="34" charset="-122"/>
              </a:rPr>
              <a:t>编码</a:t>
            </a:r>
            <a:endParaRPr lang="en-US" altLang="zh-CN" b="1" dirty="0">
              <a:solidFill>
                <a:prstClr val="black"/>
              </a:solidFill>
              <a:latin typeface="微软雅黑" panose="020B0503020204020204" pitchFamily="34" charset="-122"/>
              <a:ea typeface="微软雅黑" panose="020B0503020204020204" pitchFamily="34" charset="-122"/>
            </a:endParaRPr>
          </a:p>
          <a:p>
            <a:pPr algn="ctr"/>
            <a:r>
              <a:rPr lang="zh-CN" altLang="en-US" dirty="0">
                <a:solidFill>
                  <a:prstClr val="black"/>
                </a:solidFill>
                <a:latin typeface="微软雅黑" panose="020B0503020204020204" pitchFamily="34" charset="-122"/>
                <a:ea typeface="微软雅黑" panose="020B0503020204020204" pitchFamily="34" charset="-122"/>
              </a:rPr>
              <a:t>抽样 </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Q1</a:t>
            </a:r>
            <a:r>
              <a:rPr kumimoji="0" lang="zh-CN" altLang="en-US" sz="2400" dirty="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LPC</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Linear Predictive Coding, </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压缩比大，计算量大，音质不高，廉价</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1) https://blog.csdn.net/hhaowang/article/details/88776140</a:t>
            </a:r>
          </a:p>
          <a:p>
            <a:r>
              <a:rPr lang="en-US" altLang="zh-CN" sz="1200" dirty="0"/>
              <a:t>          2)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）模型模拟声道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3</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时域压缩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等手段对码流进行压缩</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，以及发展起来的块压扩技术如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根据人对声音信号的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来决定子带样值或频域样值的量化阶数和其它参数选择的</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a:solidFill>
                  <a:prstClr val="black"/>
                </a:solidFill>
                <a:latin typeface="微软雅黑" panose="020B0503020204020204" pitchFamily="34" charset="-122"/>
                <a:ea typeface="微软雅黑" panose="020B0503020204020204" pitchFamily="34" charset="-122"/>
              </a:rPr>
              <a:t>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a:solidFill>
                  <a:schemeClr val="tx1"/>
                </a:solidFill>
                <a:latin typeface="微软雅黑" panose="020B0503020204020204" pitchFamily="34" charset="-122"/>
                <a:ea typeface="微软雅黑" panose="020B0503020204020204" pitchFamily="34" charset="-122"/>
              </a:rPr>
              <a:t>/</a:t>
            </a:r>
            <a:r>
              <a:rPr kumimoji="0" lang="zh-CN" altLang="en-US" sz="2400" dirty="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681476" y="3848334"/>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67" name="矩形 66">
            <a:extLst>
              <a:ext uri="{FF2B5EF4-FFF2-40B4-BE49-F238E27FC236}">
                <a16:creationId xmlns:a16="http://schemas.microsoft.com/office/drawing/2014/main"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(1) Compression or (2)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倍速算法资料整理</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Reference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帮助理解：</a:t>
            </a:r>
            <a:r>
              <a:rPr lang="en-US" altLang="zh-CN" sz="1600" dirty="0">
                <a:latin typeface="微软雅黑" panose="020B0503020204020204" pitchFamily="34" charset="-122"/>
                <a:ea typeface="微软雅黑" panose="020B0503020204020204" pitchFamily="34" charset="-122"/>
              </a:rPr>
              <a:t>https://zhuanlan.zhihu.com/p/110278983</a:t>
            </a: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）按帧分解；</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）重新定位；</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WSOLA (Waveform Similarity-based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Vocoder</a:t>
            </a:r>
          </a:p>
          <a:p>
            <a:pPr>
              <a:lnSpc>
                <a:spcPct val="200000"/>
              </a:lnSpc>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音频不连续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叠加部分信号幅值改变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Cross-correlation</a:t>
            </a:r>
            <a:r>
              <a:rPr lang="zh-CN" altLang="en-US" sz="1600" dirty="0">
                <a:solidFill>
                  <a:prstClr val="black"/>
                </a:solidFill>
                <a:latin typeface="微软雅黑" panose="020B0503020204020204" pitchFamily="34" charset="-122"/>
                <a:ea typeface="微软雅黑" panose="020B0503020204020204" pitchFamily="34" charset="-122"/>
              </a:rPr>
              <a:t>（“自相关”）</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L1</a:t>
            </a:r>
            <a:r>
              <a:rPr lang="zh-CN" altLang="en-US" sz="1600" dirty="0">
                <a:solidFill>
                  <a:prstClr val="black"/>
                </a:solidFill>
                <a:latin typeface="微软雅黑" panose="020B0503020204020204" pitchFamily="34" charset="-122"/>
                <a:ea typeface="微软雅黑" panose="020B0503020204020204" pitchFamily="34" charset="-122"/>
              </a:rPr>
              <a:t>：拉长变口吃</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：缩短变吞音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L3</a:t>
            </a:r>
            <a:r>
              <a:rPr lang="zh-CN" altLang="en-US" sz="1600" dirty="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a:t>
            </a:r>
            <a:r>
              <a:rPr lang="zh-CN" altLang="en-US" sz="1600" dirty="0">
                <a:solidFill>
                  <a:prstClr val="black"/>
                </a:solidFill>
                <a:latin typeface="微软雅黑" panose="020B0503020204020204" pitchFamily="34" charset="-122"/>
                <a:ea typeface="微软雅黑" panose="020B0503020204020204" pitchFamily="34" charset="-122"/>
              </a:rPr>
              <a:t>先对原音频信号进行分帧处理</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并依照</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瞬时频率估计章节的内容对其进行瞬时频率估算。</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帧没</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有相位跳变的信号。</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1" name="矩形 30">
            <a:extLst>
              <a:ext uri="{FF2B5EF4-FFF2-40B4-BE49-F238E27FC236}">
                <a16:creationId xmlns:a16="http://schemas.microsoft.com/office/drawing/2014/main"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a:solidFill>
                  <a:srgbClr val="C00000"/>
                </a:solidFill>
                <a:latin typeface="微软雅黑" panose="020B0503020204020204" pitchFamily="34" charset="-122"/>
                <a:ea typeface="微软雅黑" panose="020B0503020204020204" pitchFamily="34" charset="-122"/>
              </a:rPr>
              <a:t>SR-</a:t>
            </a:r>
            <a:r>
              <a:rPr kumimoji="0" lang="en-US" altLang="zh-CN" sz="2400" dirty="0" err="1">
                <a:solidFill>
                  <a:srgbClr val="C00000"/>
                </a:solidFill>
                <a:latin typeface="微软雅黑" panose="020B0503020204020204" pitchFamily="34" charset="-122"/>
                <a:ea typeface="微软雅黑" panose="020B0503020204020204" pitchFamily="34" charset="-122"/>
              </a:rPr>
              <a:t>indepentdent</a:t>
            </a:r>
            <a:r>
              <a:rPr kumimoji="0" lang="en-US" altLang="zh-CN" sz="2400" dirty="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Transients are often smeared</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Phasiness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the loss of vertical phase coherence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实验目标与内容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level 2</a:t>
            </a:r>
            <a:r>
              <a:rPr lang="zh-CN" altLang="en-US" sz="1600" dirty="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的识别效果</a:t>
            </a: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turn off the light.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实验流程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a16="http://schemas.microsoft.com/office/drawing/2014/main"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a16="http://schemas.microsoft.com/office/drawing/2014/main"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a16="http://schemas.microsoft.com/office/drawing/2014/main"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生成基础语音库</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(10</a:t>
            </a:r>
            <a:r>
              <a:rPr lang="zh-CN" altLang="en-US" dirty="0">
                <a:solidFill>
                  <a:prstClr val="black"/>
                </a:solidFill>
                <a:latin typeface="微软雅黑" panose="020B0503020204020204" pitchFamily="34" charset="-122"/>
                <a:ea typeface="微软雅黑" panose="020B0503020204020204" pitchFamily="34" charset="-122"/>
              </a:rPr>
              <a:t>条</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a16="http://schemas.microsoft.com/office/drawing/2014/main"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a16="http://schemas.microsoft.com/office/drawing/2014/main"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a16="http://schemas.microsoft.com/office/drawing/2014/main"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倍速处理</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(TSM</a:t>
            </a:r>
            <a:r>
              <a:rPr lang="zh-CN" altLang="en-US" dirty="0">
                <a:solidFill>
                  <a:prstClr val="black"/>
                </a:solidFill>
                <a:latin typeface="微软雅黑" panose="020B0503020204020204" pitchFamily="34" charset="-122"/>
                <a:ea typeface="微软雅黑" panose="020B0503020204020204" pitchFamily="34" charset="-122"/>
              </a:rPr>
              <a:t>库</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会声会影库</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TSM</a:t>
            </a:r>
            <a:r>
              <a:rPr lang="zh-CN" altLang="en-US" sz="1400" dirty="0">
                <a:latin typeface="Microsoft YaHei" charset="-122"/>
                <a:ea typeface="Microsoft YaHei" charset="-122"/>
                <a:cs typeface="Microsoft YaHei" charset="-122"/>
              </a:rPr>
              <a:t>开源算法（已完成）</a:t>
            </a:r>
            <a:endParaRPr lang="en-US" altLang="zh-CN" sz="1400"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a:solidFill>
                  <a:schemeClr val="bg1"/>
                </a:solidFill>
                <a:latin typeface="Microsoft YaHei" charset="-122"/>
                <a:ea typeface="Microsoft YaHei" charset="-122"/>
                <a:cs typeface="Microsoft YaHei" charset="-122"/>
              </a:rPr>
              <a:t>ASR</a:t>
            </a:r>
          </a:p>
        </p:txBody>
      </p:sp>
    </p:spTree>
    <p:extLst>
      <p:ext uri="{BB962C8B-B14F-4D97-AF65-F5344CB8AC3E}">
        <p14:creationId xmlns:p14="http://schemas.microsoft.com/office/powerpoint/2010/main" val="2721107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 </a:t>
            </a:r>
            <a:r>
              <a:rPr lang="en-US" altLang="zh-CN" sz="1600" dirty="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Kaldi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DeepSeech</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5e4936be</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APISecret</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0c54ef03a106903edf9b9fce4e82cbc9</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a1d59fcb877819cf203e7ce804d248a4</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百度</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18493239</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T5sA7FUN2803vZfVURRG8Fz0</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DeepSpeech</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a:solidFill>
                  <a:prstClr val="black"/>
                </a:solidFill>
                <a:latin typeface="Microsoft YaHei" charset="-122"/>
                <a:ea typeface="Microsoft YaHei" charset="-122"/>
                <a:cs typeface="Microsoft YaHei" charset="-122"/>
              </a:rPr>
              <a:t>Kaldi</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Sphinx&amp;Google</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TTS</a:t>
            </a:r>
            <a:r>
              <a:rPr lang="zh-CN" altLang="en-US" sz="1600" dirty="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倍速处理</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https://github.com/Muges/audiotsm</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实验室服务器：</a:t>
            </a:r>
            <a:r>
              <a:rPr lang="en-US" altLang="zh-CN" sz="1600" dirty="0">
                <a:solidFill>
                  <a:prstClr val="black"/>
                </a:solidFill>
                <a:latin typeface="微软雅黑" panose="020B0503020204020204" pitchFamily="34" charset="-122"/>
                <a:ea typeface="微软雅黑" panose="020B0503020204020204" pitchFamily="34" charset="-122"/>
              </a:rPr>
              <a:t>10.14.103.254  </a:t>
            </a:r>
            <a:r>
              <a:rPr lang="zh-CN" altLang="en-US" sz="1600" dirty="0">
                <a:solidFill>
                  <a:prstClr val="black"/>
                </a:solidFill>
                <a:latin typeface="微软雅黑" panose="020B0503020204020204" pitchFamily="34" charset="-122"/>
                <a:ea typeface="微软雅黑" panose="020B0503020204020204" pitchFamily="34" charset="-122"/>
              </a:rPr>
              <a:t>用户名：</a:t>
            </a:r>
            <a:r>
              <a:rPr lang="en-US" altLang="zh-CN" sz="1600" dirty="0" err="1">
                <a:solidFill>
                  <a:prstClr val="black"/>
                </a:solidFill>
                <a:latin typeface="微软雅黑" panose="020B0503020204020204" pitchFamily="34" charset="-122"/>
                <a:ea typeface="微软雅黑" panose="020B0503020204020204" pitchFamily="34" charset="-122"/>
              </a:rPr>
              <a:t>usslab</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密码：</a:t>
            </a:r>
            <a:r>
              <a:rPr lang="en-US" altLang="zh-CN" sz="1600" dirty="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20000"/>
                    </a:ext>
                  </a:extLst>
                </a:gridCol>
                <a:gridCol w="18796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gridCol w="1879600">
                  <a:extLst>
                    <a:ext uri="{9D8B030D-6E8A-4147-A177-3AD203B41FA5}">
                      <a16:colId xmlns:a16="http://schemas.microsoft.com/office/drawing/2014/main" val="20003"/>
                    </a:ext>
                  </a:extLst>
                </a:gridCol>
                <a:gridCol w="1879600">
                  <a:extLst>
                    <a:ext uri="{9D8B030D-6E8A-4147-A177-3AD203B41FA5}">
                      <a16:colId xmlns:a16="http://schemas.microsoft.com/office/drawing/2014/main" val="20004"/>
                    </a:ext>
                  </a:extLst>
                </a:gridCol>
                <a:gridCol w="1879600">
                  <a:extLst>
                    <a:ext uri="{9D8B030D-6E8A-4147-A177-3AD203B41FA5}">
                      <a16:colId xmlns:a16="http://schemas.microsoft.com/office/drawing/2014/main" val="20005"/>
                    </a:ext>
                  </a:extLst>
                </a:gridCol>
              </a:tblGrid>
              <a:tr h="443956">
                <a:tc>
                  <a:txBody>
                    <a:bodyPr/>
                    <a:lstStyle/>
                    <a:p>
                      <a:pPr algn="ctr"/>
                      <a:r>
                        <a:rPr lang="zh-CN" altLang="en-US" dirty="0">
                          <a:latin typeface="微软雅黑" panose="020B0503020204020204" pitchFamily="34" charset="-122"/>
                          <a:ea typeface="微软雅黑" panose="020B0503020204020204" pitchFamily="34" charset="-122"/>
                        </a:rPr>
                        <a:t>指令名称</a:t>
                      </a:r>
                    </a:p>
                  </a:txBody>
                  <a:tcPr/>
                </a:tc>
                <a:tc>
                  <a:txBody>
                    <a:bodyPr/>
                    <a:lstStyle/>
                    <a:p>
                      <a:pPr algn="ctr"/>
                      <a:r>
                        <a:rPr lang="zh-CN" altLang="en-US" dirty="0">
                          <a:latin typeface="微软雅黑" panose="020B0503020204020204" pitchFamily="34" charset="-122"/>
                          <a:ea typeface="微软雅黑" panose="020B0503020204020204" pitchFamily="34" charset="-122"/>
                        </a:rPr>
                        <a:t>倍速速率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科大讯飞</a:t>
                      </a:r>
                    </a:p>
                  </a:txBody>
                  <a:tcPr/>
                </a:tc>
                <a:tc>
                  <a:txBody>
                    <a:bodyPr/>
                    <a:lstStyle/>
                    <a:p>
                      <a:pPr algn="ctr"/>
                      <a:r>
                        <a:rPr lang="zh-CN" altLang="en-US" dirty="0">
                          <a:latin typeface="微软雅黑" panose="020B0503020204020204" pitchFamily="34" charset="-122"/>
                          <a:ea typeface="微软雅黑" panose="020B0503020204020204" pitchFamily="34" charset="-122"/>
                        </a:rPr>
                        <a:t>百度</a:t>
                      </a:r>
                    </a:p>
                  </a:txBody>
                  <a:tcPr/>
                </a:tc>
                <a:extLst>
                  <a:ext uri="{0D108BD9-81ED-4DB2-BD59-A6C34878D82A}">
                    <a16:rowId xmlns:a16="http://schemas.microsoft.com/office/drawing/2014/main" val="10000"/>
                  </a:ext>
                </a:extLst>
              </a:tr>
              <a:tr h="532337">
                <a:tc rowSpan="4">
                  <a:txBody>
                    <a:bodyPr/>
                    <a:lstStyle/>
                    <a:p>
                      <a:pPr algn="ctr"/>
                      <a:r>
                        <a:rPr lang="en-US" altLang="zh-CN" dirty="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r h="443956">
                <a:tc rowSpan="4">
                  <a:txBody>
                    <a:bodyPr/>
                    <a:lstStyle/>
                    <a:p>
                      <a:pPr algn="ctr"/>
                      <a:r>
                        <a:rPr lang="en-US" altLang="zh-CN" dirty="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8"/>
                  </a:ext>
                </a:extLst>
              </a:tr>
            </a:tbl>
          </a:graphicData>
        </a:graphic>
      </p:graphicFrame>
      <p:sp>
        <p:nvSpPr>
          <p:cNvPr id="10" name="矩形 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实际干扰因素</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GTTS</a:t>
            </a:r>
            <a:r>
              <a:rPr lang="zh-CN" altLang="en-US" sz="1600" dirty="0">
                <a:latin typeface="微软雅黑" panose="020B0503020204020204" pitchFamily="34" charset="-122"/>
                <a:ea typeface="微软雅黑" panose="020B0503020204020204" pitchFamily="34" charset="-122"/>
              </a:rPr>
              <a:t>生成语音不经过倍速处理也不能被</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正确识别</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唤醒词</a:t>
            </a:r>
            <a:r>
              <a:rPr lang="zh-CN" altLang="en-US" sz="1600" dirty="0">
                <a:solidFill>
                  <a:prstClr val="black"/>
                </a:solidFill>
                <a:latin typeface="微软雅黑" panose="020B0503020204020204" pitchFamily="34" charset="-122"/>
                <a:ea typeface="微软雅黑" panose="020B0503020204020204" pitchFamily="34" charset="-122"/>
              </a:rPr>
              <a:t>识别率很低</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a:t>
            </a:r>
            <a:r>
              <a:rPr lang="zh-CN" altLang="en-US" sz="1600" dirty="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不同倍速算法对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不同速率对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困难与接下来工作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国外大部分</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国内国外</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目前完全实现的</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包括</a:t>
            </a:r>
            <a:r>
              <a:rPr lang="en-US" altLang="zh-CN" sz="1600" dirty="0">
                <a:latin typeface="微软雅黑" panose="020B0503020204020204" pitchFamily="34" charset="-122"/>
                <a:ea typeface="微软雅黑" panose="020B0503020204020204" pitchFamily="34" charset="-122"/>
              </a:rPr>
              <a:t>GSTT</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Sphinx</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探究科大讯飞、百度（</a:t>
            </a:r>
            <a:r>
              <a:rPr lang="en-US" altLang="zh-CN" sz="1600" b="1" dirty="0">
                <a:solidFill>
                  <a:srgbClr val="C00000"/>
                </a:solidFill>
                <a:latin typeface="微软雅黑" panose="020B0503020204020204" pitchFamily="34" charset="-122"/>
                <a:ea typeface="微软雅黑" panose="020B0503020204020204" pitchFamily="34" charset="-122"/>
              </a:rPr>
              <a:t>80%</a:t>
            </a:r>
            <a:r>
              <a:rPr lang="zh-CN" altLang="en-US" sz="1600" b="1" dirty="0">
                <a:solidFill>
                  <a:srgbClr val="C00000"/>
                </a:solidFill>
                <a:latin typeface="微软雅黑" panose="020B0503020204020204" pitchFamily="34" charset="-122"/>
                <a:ea typeface="微软雅黑" panose="020B0503020204020204" pitchFamily="34" charset="-122"/>
              </a:rPr>
              <a:t>）等黑盒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a:solidFill>
                  <a:srgbClr val="C00000"/>
                </a:solidFill>
                <a:latin typeface="微软雅黑" panose="020B0503020204020204" pitchFamily="34" charset="-122"/>
                <a:ea typeface="微软雅黑" panose="020B0503020204020204" pitchFamily="34" charset="-122"/>
              </a:rPr>
              <a:t>DeepSpeech</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a:t>
            </a:r>
            <a:r>
              <a:rPr lang="zh-CN" altLang="en-US" sz="1600" b="1" dirty="0">
                <a:solidFill>
                  <a:srgbClr val="C00000"/>
                </a:solidFill>
                <a:latin typeface="微软雅黑" panose="020B0503020204020204" pitchFamily="34" charset="-122"/>
                <a:ea typeface="微软雅黑" panose="020B0503020204020204" pitchFamily="34" charset="-122"/>
              </a:rPr>
              <a:t>）等开源白盒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挖掘</a:t>
            </a:r>
            <a:r>
              <a:rPr lang="en-US" altLang="zh-CN" sz="1600" b="1" dirty="0">
                <a:solidFill>
                  <a:srgbClr val="C00000"/>
                </a:solidFill>
                <a:latin typeface="微软雅黑" panose="020B0503020204020204" pitchFamily="34" charset="-122"/>
                <a:ea typeface="微软雅黑" panose="020B0503020204020204" pitchFamily="34" charset="-122"/>
              </a:rPr>
              <a:t>Google ASR</a:t>
            </a:r>
            <a:r>
              <a:rPr lang="zh-CN" altLang="en-US" sz="1600" b="1" dirty="0">
                <a:solidFill>
                  <a:srgbClr val="C00000"/>
                </a:solidFill>
                <a:latin typeface="微软雅黑" panose="020B0503020204020204" pitchFamily="34" charset="-122"/>
                <a:ea typeface="微软雅黑" panose="020B0503020204020204" pitchFamily="34" charset="-122"/>
              </a:rPr>
              <a:t>识别率低的原因，改进现在程序效率</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a:solidFill>
                  <a:prstClr val="black"/>
                </a:solidFill>
                <a:latin typeface="微软雅黑" panose="020B0503020204020204" pitchFamily="34" charset="-122"/>
                <a:ea typeface="微软雅黑" panose="020B0503020204020204" pitchFamily="34" charset="-122"/>
              </a:rPr>
              <a:t>or</a:t>
            </a:r>
            <a:r>
              <a:rPr lang="zh-CN" altLang="en-US" sz="1600" dirty="0">
                <a:solidFill>
                  <a:prstClr val="black"/>
                </a:solidFill>
                <a:latin typeface="微软雅黑" panose="020B0503020204020204" pitchFamily="34" charset="-122"/>
                <a:ea typeface="微软雅黑" panose="020B0503020204020204" pitchFamily="34" charset="-122"/>
              </a:rPr>
              <a:t>指数）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a:solidFill>
                  <a:prstClr val="black"/>
                </a:solidFill>
                <a:latin typeface="微软雅黑" panose="020B0503020204020204" pitchFamily="34" charset="-122"/>
                <a:ea typeface="微软雅黑" panose="020B0503020204020204" pitchFamily="34" charset="-122"/>
              </a:rPr>
              <a:t>0.5 1</a:t>
            </a:r>
            <a:r>
              <a:rPr lang="zh-CN" altLang="en-US" sz="1600" dirty="0">
                <a:solidFill>
                  <a:prstClr val="black"/>
                </a:solidFill>
                <a:latin typeface="微软雅黑" panose="020B0503020204020204" pitchFamily="34" charset="-122"/>
                <a:ea typeface="微软雅黑" panose="020B0503020204020204" pitchFamily="34" charset="-122"/>
              </a:rPr>
              <a:t>等变化为</a:t>
            </a:r>
            <a:r>
              <a:rPr lang="en-US" altLang="zh-CN" sz="1600" dirty="0">
                <a:solidFill>
                  <a:prstClr val="black"/>
                </a:solidFill>
                <a:latin typeface="微软雅黑" panose="020B0503020204020204" pitchFamily="34" charset="-122"/>
                <a:ea typeface="微软雅黑" panose="020B0503020204020204" pitchFamily="34" charset="-122"/>
              </a:rPr>
              <a:t>0.5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挖掘</a:t>
            </a:r>
            <a:r>
              <a:rPr lang="en-US" altLang="zh-CN" sz="1600" dirty="0">
                <a:latin typeface="微软雅黑" panose="020B0503020204020204" pitchFamily="34" charset="-122"/>
                <a:ea typeface="微软雅黑" panose="020B0503020204020204" pitchFamily="34" charset="-122"/>
              </a:rPr>
              <a:t>Google ASR</a:t>
            </a:r>
            <a:r>
              <a:rPr lang="zh-CN" altLang="en-US" sz="1600" dirty="0">
                <a:latin typeface="微软雅黑" panose="020B0503020204020204" pitchFamily="34" charset="-122"/>
                <a:ea typeface="微软雅黑" panose="020B0503020204020204" pitchFamily="34" charset="-122"/>
              </a:rPr>
              <a:t>识别率低的原因，改进现在程序效率</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引入评估参数对现有和未来数据做定量分析</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a:solidFill>
                  <a:srgbClr val="C00000"/>
                </a:solidFill>
                <a:latin typeface="微软雅黑" panose="020B0503020204020204" pitchFamily="34" charset="-122"/>
                <a:ea typeface="微软雅黑" panose="020B0503020204020204" pitchFamily="34" charset="-122"/>
              </a:rPr>
              <a:t>Ps</a:t>
            </a:r>
            <a:r>
              <a:rPr lang="en-US" altLang="zh-CN" sz="1600" dirty="0">
                <a:solidFill>
                  <a:srgbClr val="C00000"/>
                </a:solidFill>
                <a:latin typeface="微软雅黑" panose="020B0503020204020204" pitchFamily="34" charset="-122"/>
                <a:ea typeface="微软雅黑" panose="020B0503020204020204" pitchFamily="34" charset="-122"/>
              </a:rPr>
              <a:t>. </a:t>
            </a:r>
            <a:r>
              <a:rPr lang="zh-CN" altLang="en-US" sz="1600" dirty="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Speech Coding and Audio Preprocessing for Mitigating and Detecting Audio Adversarial Examples on Automatic Speech Recognition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i="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Examples with Psychoacoustic Compression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a:solidFill>
                  <a:prstClr val="black"/>
                </a:solidFill>
                <a:latin typeface="微软雅黑" panose="020B0503020204020204" pitchFamily="34" charset="-122"/>
                <a:ea typeface="微软雅黑" panose="020B0503020204020204" pitchFamily="34" charset="-122"/>
              </a:rPr>
              <a:t>solid</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https://www.youtube.com/watch?v=ZncTqqkFipE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波形图时域细节</a:t>
            </a: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rPr>
              <a:t>时域上类似于平滑滤波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 </a:t>
            </a:r>
            <a:r>
              <a:rPr lang="zh-CN" altLang="en-US" sz="1600" dirty="0">
                <a:solidFill>
                  <a:prstClr val="black"/>
                </a:solidFill>
                <a:latin typeface="微软雅黑" panose="020B0503020204020204" pitchFamily="34" charset="-122"/>
                <a:ea typeface="微软雅黑" panose="020B0503020204020204" pitchFamily="34" charset="-122"/>
              </a:rPr>
              <a:t>准备绝对值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细粒度实验初步结果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太慢或太快容易识别不出来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粗看</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效果最好，</a:t>
            </a:r>
            <a:r>
              <a:rPr lang="en-US" altLang="zh-CN" sz="1600" b="1" dirty="0">
                <a:solidFill>
                  <a:prstClr val="black"/>
                </a:solidFill>
                <a:latin typeface="微软雅黑" panose="020B0503020204020204" pitchFamily="34" charset="-122"/>
                <a:ea typeface="微软雅黑" panose="020B0503020204020204" pitchFamily="34" charset="-122"/>
              </a:rPr>
              <a:t>OLA&gt;WSOLA&gt;PV</a:t>
            </a:r>
            <a:r>
              <a:rPr lang="zh-CN" altLang="en-US" sz="1600" b="1" dirty="0">
                <a:solidFill>
                  <a:prstClr val="black"/>
                </a:solidFill>
                <a:latin typeface="微软雅黑" panose="020B0503020204020204" pitchFamily="34" charset="-122"/>
                <a:ea typeface="微软雅黑" panose="020B0503020204020204" pitchFamily="34" charset="-122"/>
              </a:rPr>
              <a:t>，例如</a:t>
            </a:r>
            <a:r>
              <a:rPr lang="en-US" altLang="zh-CN" sz="1600" b="1" dirty="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最近进展</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环境搭建</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）开源模型环境搭建（沁宏详细介绍下现在卡在哪里）；</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a:solidFill>
                  <a:prstClr val="black"/>
                </a:solidFill>
                <a:latin typeface="微软雅黑" panose="020B0503020204020204" pitchFamily="34" charset="-122"/>
                <a:ea typeface="微软雅黑" panose="020B0503020204020204" pitchFamily="34" charset="-122"/>
              </a:rPr>
              <a:t>debug</a:t>
            </a:r>
            <a:r>
              <a:rPr lang="zh-CN" altLang="en-US" sz="1600" dirty="0">
                <a:solidFill>
                  <a:prstClr val="black"/>
                </a:solidFill>
                <a:latin typeface="微软雅黑" panose="020B0503020204020204" pitchFamily="34" charset="-122"/>
                <a:ea typeface="微软雅黑" panose="020B0503020204020204" pitchFamily="34" charset="-122"/>
              </a:rPr>
              <a:t>完成，确定</a:t>
            </a:r>
            <a:r>
              <a:rPr lang="en-US" altLang="zh-CN" sz="1600" dirty="0">
                <a:solidFill>
                  <a:prstClr val="black"/>
                </a:solidFill>
                <a:latin typeface="微软雅黑" panose="020B0503020204020204" pitchFamily="34" charset="-122"/>
                <a:ea typeface="微软雅黑" panose="020B0503020204020204" pitchFamily="34" charset="-122"/>
              </a:rPr>
              <a:t>google </a:t>
            </a:r>
            <a:r>
              <a:rPr lang="en-US" altLang="zh-CN" sz="1600" dirty="0" err="1">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国内不可用。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思路讨论</a:t>
            </a:r>
            <a:r>
              <a:rPr lang="zh-CN" altLang="en-US" sz="1600" dirty="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倍速算法预处理机理研究：</a:t>
            </a:r>
            <a:r>
              <a:rPr lang="zh-CN" altLang="en-US" sz="1600" dirty="0">
                <a:solidFill>
                  <a:prstClr val="black"/>
                </a:solidFill>
                <a:latin typeface="微软雅黑" panose="020B0503020204020204" pitchFamily="34" charset="-122"/>
                <a:ea typeface="微软雅黑" panose="020B0503020204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细粒度探究实验</a:t>
            </a:r>
            <a:r>
              <a:rPr lang="en-US" altLang="zh-CN"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 0.25:2.75:0.25</a:t>
            </a:r>
            <a:r>
              <a:rPr lang="zh-CN" altLang="en-US" sz="1600" dirty="0">
                <a:solidFill>
                  <a:prstClr val="black"/>
                </a:solidFill>
                <a:latin typeface="微软雅黑" panose="020B0503020204020204" pitchFamily="34" charset="-122"/>
                <a:ea typeface="微软雅黑" panose="020B0503020204020204" pitchFamily="34" charset="-122"/>
              </a:rPr>
              <a:t>，总结见</a:t>
            </a:r>
            <a:r>
              <a:rPr lang="en-US" altLang="zh-CN" sz="1600" dirty="0">
                <a:solidFill>
                  <a:prstClr val="black"/>
                </a:solidFill>
                <a:latin typeface="微软雅黑" panose="020B0503020204020204" pitchFamily="34" charset="-122"/>
                <a:ea typeface="微软雅黑" panose="020B0503020204020204" pitchFamily="34" charset="-122"/>
              </a:rPr>
              <a:t>P57</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a:solidFill>
                  <a:prstClr val="black"/>
                </a:solidFill>
                <a:latin typeface="微软雅黑" panose="020B0503020204020204" pitchFamily="34" charset="-122"/>
                <a:ea typeface="微软雅黑" panose="020B0503020204020204" pitchFamily="34" charset="-122"/>
              </a:rPr>
              <a:t>Github</a:t>
            </a:r>
            <a:r>
              <a:rPr lang="zh-CN" altLang="en-US" sz="1600" b="1" dirty="0">
                <a:solidFill>
                  <a:prstClr val="black"/>
                </a:solidFill>
                <a:latin typeface="微软雅黑" panose="020B0503020204020204" pitchFamily="34" charset="-122"/>
                <a:ea typeface="微软雅黑" panose="020B0503020204020204" pitchFamily="34" charset="-122"/>
              </a:rPr>
              <a:t>文件整理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a:solidFill>
                  <a:prstClr val="black"/>
                </a:solidFill>
                <a:latin typeface="微软雅黑" panose="020B0503020204020204" pitchFamily="34" charset="-122"/>
                <a:ea typeface="微软雅黑" panose="020B0503020204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MFCC</a:t>
            </a:r>
            <a:r>
              <a:rPr lang="zh-CN" altLang="en-US" sz="1600" dirty="0">
                <a:solidFill>
                  <a:prstClr val="black"/>
                </a:solidFill>
                <a:latin typeface="微软雅黑" panose="020B0503020204020204" pitchFamily="34" charset="-122"/>
                <a:ea typeface="微软雅黑" panose="020B0503020204020204" pitchFamily="34" charset="-122"/>
              </a:rPr>
              <a:t>相似度等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白盒开源模型调试完成</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）是构成语音序列的单位，也是语音中最自然的语音结构单位</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English is 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Fricatives(</a:t>
            </a:r>
            <a:r>
              <a:rPr lang="zh-CN" altLang="en-US" sz="1600" b="1" dirty="0">
                <a:solidFill>
                  <a:srgbClr val="C00000"/>
                </a:solidFill>
                <a:latin typeface="微软雅黑" panose="020B0503020204020204" pitchFamily="34" charset="-122"/>
                <a:ea typeface="微软雅黑" panose="020B0503020204020204" pitchFamily="34" charset="-122"/>
              </a:rPr>
              <a:t>摩擦音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https://zhuanlan.zhihu.com/p/45053115</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的连读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发音规则四：</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发音规则五：</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发音规则七：</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1</a:t>
            </a:r>
            <a:r>
              <a:rPr lang="zh-CN" altLang="en-US" sz="2400" b="1" dirty="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DFT</a:t>
            </a:r>
            <a:r>
              <a:rPr lang="en-US" altLang="zh-CN" sz="1600" dirty="0">
                <a:solidFill>
                  <a:prstClr val="black"/>
                </a:solidFill>
                <a:latin typeface="微软雅黑" panose="020B0503020204020204" pitchFamily="34" charset="-122"/>
                <a:ea typeface="微软雅黑" panose="020B0503020204020204" pitchFamily="34" charset="-122"/>
              </a:rPr>
              <a:t>: Data-Independent Transforms: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and Transferable Black-Box Attacks on</a:t>
            </a:r>
          </a:p>
          <a:p>
            <a:pPr>
              <a:lnSpc>
                <a:spcPct val="200000"/>
              </a:lnSpc>
            </a:pPr>
            <a:r>
              <a:rPr lang="en-US" altLang="zh-CN" sz="1050" dirty="0">
                <a:solidFill>
                  <a:prstClr val="black"/>
                </a:solidFill>
                <a:latin typeface="微软雅黑" panose="020B0503020204020204" pitchFamily="34" charset="-122"/>
                <a:ea typeface="微软雅黑" panose="020B0503020204020204" pitchFamily="34" charset="-122"/>
              </a:rPr>
              <a:t> Speech Recognition and Voice Identification Systems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3</a:t>
            </a:r>
            <a:r>
              <a:rPr lang="zh-CN" altLang="en-US" sz="2400" b="1" dirty="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Goal</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targeted attack/ </a:t>
            </a:r>
            <a:r>
              <a:rPr lang="zh-CN" altLang="en-US" sz="1600" dirty="0">
                <a:solidFill>
                  <a:prstClr val="black"/>
                </a:solidFill>
                <a:latin typeface="微软雅黑" panose="020B0503020204020204" pitchFamily="34" charset="-122"/>
                <a:ea typeface="微软雅黑" panose="020B0503020204020204" pitchFamily="34" charset="-122"/>
              </a:rPr>
              <a:t>最优</a:t>
            </a:r>
            <a:r>
              <a:rPr lang="en-US" altLang="zh-CN" sz="1600" dirty="0">
                <a:solidFill>
                  <a:prstClr val="black"/>
                </a:solidFill>
                <a:latin typeface="微软雅黑" panose="020B0503020204020204" pitchFamily="34" charset="-122"/>
                <a:ea typeface="微软雅黑" panose="020B0503020204020204" pitchFamily="34" charset="-122"/>
              </a:rPr>
              <a:t>untargeted attack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p>
        </p:txBody>
      </p:sp>
    </p:spTree>
    <p:extLst>
      <p:ext uri="{BB962C8B-B14F-4D97-AF65-F5344CB8AC3E}">
        <p14:creationId xmlns:p14="http://schemas.microsoft.com/office/powerpoint/2010/main" val="4061887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1242148" y="2640236"/>
            <a:ext cx="3497689"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okay, google. Take a picture</a:t>
            </a:r>
            <a:r>
              <a:rPr lang="zh-CN" altLang="en-US" dirty="0">
                <a:solidFill>
                  <a:prstClr val="black"/>
                </a:solidFill>
                <a:latin typeface="Arial"/>
                <a:ea typeface="华文新魏" panose="02010800040101010101" pitchFamily="2" charset="-122"/>
              </a:rPr>
              <a:t>”</a:t>
            </a: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B</a:t>
            </a:r>
            <a:endParaRPr lang="zh-CN" altLang="en-US" sz="2800" b="1" dirty="0"/>
          </a:p>
        </p:txBody>
      </p:sp>
      <p:sp>
        <p:nvSpPr>
          <p:cNvPr id="9" name="矩形 8">
            <a:extLst>
              <a:ext uri="{FF2B5EF4-FFF2-40B4-BE49-F238E27FC236}">
                <a16:creationId xmlns:a16="http://schemas.microsoft.com/office/drawing/2014/main"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不改变语句的音素结构，从倍速的角度切入进行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split (</a:t>
            </a:r>
            <a:r>
              <a:rPr lang="en-US" altLang="zh-CN" sz="1600" dirty="0" err="1">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Devil’s Whisper</a:t>
            </a: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a16="http://schemas.microsoft.com/office/drawing/2014/main"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讨论点</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传统模型</a:t>
            </a:r>
            <a:r>
              <a:rPr lang="en-US" altLang="zh-CN" sz="2400" b="1" dirty="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现代模型</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DeepSpeech</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transformations and connectionist temporal classification (CTC).</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phonemes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p>
        </p:txBody>
      </p:sp>
    </p:spTree>
    <p:extLst>
      <p:ext uri="{BB962C8B-B14F-4D97-AF65-F5344CB8AC3E}">
        <p14:creationId xmlns:p14="http://schemas.microsoft.com/office/powerpoint/2010/main" val="2192166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p>
        </p:txBody>
      </p:sp>
    </p:spTree>
    <p:extLst>
      <p:ext uri="{BB962C8B-B14F-4D97-AF65-F5344CB8AC3E}">
        <p14:creationId xmlns:p14="http://schemas.microsoft.com/office/powerpoint/2010/main" val="234561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a16="http://schemas.microsoft.com/office/drawing/2014/main"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spTree>
    <p:extLst>
      <p:ext uri="{BB962C8B-B14F-4D97-AF65-F5344CB8AC3E}">
        <p14:creationId xmlns:p14="http://schemas.microsoft.com/office/powerpoint/2010/main" val="293559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a16="http://schemas.microsoft.com/office/drawing/2014/main"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a16="http://schemas.microsoft.com/office/drawing/2014/main"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音素拆分结论</a:t>
            </a: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a:t>[['N', 'AW1']]</a:t>
            </a:r>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59037</TotalTime>
  <Words>10165</Words>
  <Application>Microsoft Office PowerPoint</Application>
  <PresentationFormat>宽屏</PresentationFormat>
  <Paragraphs>1265</Paragraphs>
  <Slides>190</Slides>
  <Notes>182</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190</vt:i4>
      </vt:variant>
    </vt:vector>
  </HeadingPairs>
  <TitlesOfParts>
    <vt:vector size="202" baseType="lpstr">
      <vt:lpstr>Arial Unicode MS</vt:lpstr>
      <vt:lpstr>NimbusRomNo9L</vt:lpstr>
      <vt:lpstr>等线</vt:lpstr>
      <vt:lpstr>华文细黑</vt:lpstr>
      <vt:lpstr>微软雅黑</vt:lpstr>
      <vt:lpstr>微软雅黑</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Jiang Qinhong</dc:creator>
  <cp:lastModifiedBy>91468</cp:lastModifiedBy>
  <cp:revision>378</cp:revision>
  <cp:lastPrinted>2017-06-19T10:44:09Z</cp:lastPrinted>
  <dcterms:created xsi:type="dcterms:W3CDTF">2016-06-07T03:07:16Z</dcterms:created>
  <dcterms:modified xsi:type="dcterms:W3CDTF">2020-07-28T12:08:49Z</dcterms:modified>
</cp:coreProperties>
</file>